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0" r:id="rId1"/>
    <p:sldMasterId id="2147483689" r:id="rId2"/>
    <p:sldMasterId id="2147483707" r:id="rId3"/>
  </p:sldMasterIdLst>
  <p:notesMasterIdLst>
    <p:notesMasterId r:id="rId45"/>
  </p:notesMasterIdLst>
  <p:sldIdLst>
    <p:sldId id="257" r:id="rId4"/>
    <p:sldId id="802" r:id="rId5"/>
    <p:sldId id="1082" r:id="rId6"/>
    <p:sldId id="1084" r:id="rId7"/>
    <p:sldId id="1085" r:id="rId8"/>
    <p:sldId id="1086" r:id="rId9"/>
    <p:sldId id="1087" r:id="rId10"/>
    <p:sldId id="803" r:id="rId11"/>
    <p:sldId id="804" r:id="rId12"/>
    <p:sldId id="805" r:id="rId13"/>
    <p:sldId id="806" r:id="rId14"/>
    <p:sldId id="807" r:id="rId15"/>
    <p:sldId id="815" r:id="rId16"/>
    <p:sldId id="808" r:id="rId17"/>
    <p:sldId id="809" r:id="rId18"/>
    <p:sldId id="810" r:id="rId19"/>
    <p:sldId id="811" r:id="rId20"/>
    <p:sldId id="812" r:id="rId21"/>
    <p:sldId id="813" r:id="rId22"/>
    <p:sldId id="814" r:id="rId23"/>
    <p:sldId id="650" r:id="rId24"/>
    <p:sldId id="651" r:id="rId25"/>
    <p:sldId id="652" r:id="rId26"/>
    <p:sldId id="653" r:id="rId27"/>
    <p:sldId id="654" r:id="rId28"/>
    <p:sldId id="796" r:id="rId29"/>
    <p:sldId id="797" r:id="rId30"/>
    <p:sldId id="798" r:id="rId31"/>
    <p:sldId id="799" r:id="rId32"/>
    <p:sldId id="816" r:id="rId33"/>
    <p:sldId id="817" r:id="rId34"/>
    <p:sldId id="729" r:id="rId35"/>
    <p:sldId id="730" r:id="rId36"/>
    <p:sldId id="731" r:id="rId37"/>
    <p:sldId id="732" r:id="rId38"/>
    <p:sldId id="733" r:id="rId39"/>
    <p:sldId id="734" r:id="rId40"/>
    <p:sldId id="735" r:id="rId41"/>
    <p:sldId id="818" r:id="rId42"/>
    <p:sldId id="736" r:id="rId43"/>
    <p:sldId id="738" r:id="rId44"/>
  </p:sldIdLst>
  <p:sldSz cx="12192000" cy="6858000"/>
  <p:notesSz cx="6858000" cy="9144000"/>
  <p:embeddedFontLst>
    <p:embeddedFont>
      <p:font typeface="Bell MT" panose="02020503060305020303" pitchFamily="18" charset="77"/>
      <p:regular r:id="rId46"/>
      <p:bold r:id="rId47"/>
      <p:italic r:id="rId48"/>
    </p:embeddedFon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Garamond" panose="02020404030301010803" pitchFamily="18" charset="0"/>
      <p:regular r:id="rId53"/>
      <p:bold r:id="rId54"/>
      <p:italic r:id="rId55"/>
      <p:boldItalic r:id="rId56"/>
    </p:embeddedFont>
    <p:embeddedFont>
      <p:font typeface="Gotham Light" panose="020B0604020202020204" pitchFamily="34" charset="0"/>
      <p:regular r:id="rId57"/>
      <p:italic r:id="rId58"/>
    </p:embeddedFont>
    <p:embeddedFont>
      <p:font typeface="ProFontWindows" panose="02000409000000000000" pitchFamily="49" charset="77"/>
      <p:regular r:id="rId59"/>
    </p:embeddedFont>
    <p:embeddedFont>
      <p:font typeface="Segoe UI" panose="020B0502040204020203" pitchFamily="34" charset="0"/>
      <p:regular r:id="rId60"/>
      <p:bold r:id="rId61"/>
      <p:italic r:id="rId62"/>
      <p:boldItalic r:id="rId63"/>
    </p:embeddedFont>
    <p:embeddedFont>
      <p:font typeface="Segoe UI Semibold" panose="020B0502040204020203" pitchFamily="34" charset="0"/>
      <p:regular r:id="rId64"/>
      <p:bold r:id="rId65"/>
      <p:italic r:id="rId66"/>
      <p:boldItalic r:id="rId67"/>
    </p:embeddedFont>
    <p:embeddedFont>
      <p:font typeface="Segoe UI Semilight" panose="020B0402040204020203" pitchFamily="34" charset="0"/>
      <p:regular r:id="rId68"/>
      <p:italic r:id="rId6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65E9C"/>
    <a:srgbClr val="64A73B"/>
    <a:srgbClr val="6A1719"/>
    <a:srgbClr val="65686C"/>
    <a:srgbClr val="70717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75"/>
    <p:restoredTop sz="75972"/>
  </p:normalViewPr>
  <p:slideViewPr>
    <p:cSldViewPr snapToGrid="0">
      <p:cViewPr varScale="1">
        <p:scale>
          <a:sx n="62" d="100"/>
          <a:sy n="62" d="100"/>
        </p:scale>
        <p:origin x="200" y="10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19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5" Type="http://schemas.openxmlformats.org/officeDocument/2006/relationships/slide" Target="slides/slide2.xml"/><Relationship Id="rId61" Type="http://schemas.openxmlformats.org/officeDocument/2006/relationships/font" Target="fonts/font16.fntdata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font" Target="fonts/font24.fntdata"/><Relationship Id="rId8" Type="http://schemas.openxmlformats.org/officeDocument/2006/relationships/slide" Target="slides/slide5.xml"/><Relationship Id="rId51" Type="http://schemas.openxmlformats.org/officeDocument/2006/relationships/font" Target="fonts/font6.fntdata"/><Relationship Id="rId72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73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4.xml"/><Relationship Id="rId71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FBF72C-0086-D04C-8E4C-1048BC19C057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E3E2D7-FD64-A948-8E54-C9ABEF028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49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2915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use generate or replace with </a:t>
            </a:r>
            <a:r>
              <a:rPr lang="en-US" dirty="0" err="1"/>
              <a:t>tostring</a:t>
            </a:r>
            <a:r>
              <a:rPr lang="en-US" dirty="0"/>
              <a:t> or destring </a:t>
            </a:r>
          </a:p>
          <a:p>
            <a:endParaRPr lang="en-US" dirty="0"/>
          </a:p>
          <a:p>
            <a:r>
              <a:rPr lang="en-US" dirty="0" err="1"/>
              <a:t>Tostring</a:t>
            </a:r>
            <a:r>
              <a:rPr lang="en-US" dirty="0"/>
              <a:t> is pretty rare</a:t>
            </a:r>
          </a:p>
          <a:p>
            <a:r>
              <a:rPr lang="en-US" dirty="0"/>
              <a:t>Destring is more common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75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Pretty  common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78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Egen</a:t>
            </a:r>
            <a:r>
              <a:rPr lang="en-US" dirty="0"/>
              <a:t> is creating a variable based on the output of some function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3998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need to worry about </a:t>
            </a:r>
            <a:r>
              <a:rPr lang="en-US" dirty="0" err="1"/>
              <a:t>missings</a:t>
            </a:r>
            <a:r>
              <a:rPr lang="en-US" dirty="0"/>
              <a:t> with </a:t>
            </a:r>
            <a:r>
              <a:rPr lang="en-US" dirty="0" err="1"/>
              <a:t>egen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8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Display </a:t>
            </a:r>
            <a:r>
              <a:rPr lang="en-US" dirty="0" err="1"/>
              <a:t>mdy</a:t>
            </a:r>
            <a:r>
              <a:rPr lang="en-US" dirty="0"/>
              <a:t> – </a:t>
            </a:r>
            <a:r>
              <a:rPr lang="en-US" dirty="0" err="1"/>
              <a:t>stata</a:t>
            </a:r>
            <a:r>
              <a:rPr lang="en-US" dirty="0"/>
              <a:t> internal date format (days since 01jan1960)</a:t>
            </a:r>
          </a:p>
          <a:p>
            <a:r>
              <a:rPr lang="en-US" dirty="0"/>
              <a:t>%td is the date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547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Dow = day of week. Sundays = 0 </a:t>
            </a:r>
          </a:p>
          <a:p>
            <a:endParaRPr lang="en-US" dirty="0"/>
          </a:p>
          <a:p>
            <a:r>
              <a:rPr lang="en-US" dirty="0"/>
              <a:t>Can create columns for these by using generate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639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Going from human readable string format to date string: use string function to convert to string </a:t>
            </a:r>
          </a:p>
          <a:p>
            <a:r>
              <a:rPr lang="en-US" dirty="0"/>
              <a:t>*Only useful for exporting to send to someone who is not using </a:t>
            </a:r>
            <a:r>
              <a:rPr lang="en-US" dirty="0" err="1"/>
              <a:t>stata</a:t>
            </a:r>
            <a:r>
              <a:rPr lang="en-US" dirty="0"/>
              <a:t>, and its easiest for them to work with character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56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 = remainder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440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subinstr</a:t>
            </a:r>
            <a:r>
              <a:rPr lang="en-US" dirty="0"/>
              <a:t> – if you want to replace</a:t>
            </a:r>
          </a:p>
          <a:p>
            <a:endParaRPr lang="en-US" dirty="0"/>
          </a:p>
          <a:p>
            <a:r>
              <a:rPr lang="en-US" dirty="0"/>
              <a:t> all, just put . Instead of n and it will replace 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162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– </a:t>
            </a:r>
            <a:r>
              <a:rPr lang="en-US" dirty="0" err="1"/>
              <a:t>strmatch</a:t>
            </a:r>
            <a:r>
              <a:rPr lang="en-US" dirty="0"/>
              <a:t> – allows you to fix a 0/1 and ½ binary variables more easily because 2 – 1 = 0 and 2 - 0 = 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8207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11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have searched for the uppercase H (and not changed everything to lower case), since all highs in this table are capitalized.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E3E2D7-FD64-A948-8E54-C9ABEF0285B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211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7.png"/><Relationship Id="rId4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7.png"/><Relationship Id="rId4" Type="http://schemas.openxmlformats.org/officeDocument/2006/relationships/image" Target="../media/image4.emf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73CBF64-5C15-EF49-9B94-17918A8ED6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9" y="210213"/>
            <a:ext cx="2589529" cy="1294764"/>
          </a:xfrm>
          <a:prstGeom prst="rect">
            <a:avLst/>
          </a:prstGeom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010845"/>
            <a:ext cx="12202617" cy="856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8368" y="2268665"/>
            <a:ext cx="10363200" cy="820737"/>
          </a:xfrm>
        </p:spPr>
        <p:txBody>
          <a:bodyPr anchor="b"/>
          <a:lstStyle>
            <a:lvl1pPr>
              <a:defRPr sz="4533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84719" y="3648711"/>
            <a:ext cx="10386484" cy="430887"/>
          </a:xfrm>
        </p:spPr>
        <p:txBody>
          <a:bodyPr/>
          <a:lstStyle>
            <a:lvl1pPr>
              <a:buFontTx/>
              <a:buNone/>
              <a:defRPr sz="240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609601" y="3361199"/>
            <a:ext cx="10972801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644108" y="5490668"/>
            <a:ext cx="3824561" cy="285257"/>
            <a:chOff x="457200" y="4117997"/>
            <a:chExt cx="2868422" cy="213943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 rotWithShape="1">
            <a:blip r:embed="rId4">
              <a:lum bright="-30000"/>
            </a:blip>
            <a:srcRect l="13858"/>
            <a:stretch/>
          </p:blipFill>
          <p:spPr>
            <a:xfrm>
              <a:off x="837644" y="4117998"/>
              <a:ext cx="2487978" cy="213942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 userDrawn="1"/>
          </p:nvPicPr>
          <p:blipFill rotWithShape="1">
            <a:blip r:embed="rId4">
              <a:lum/>
            </a:blip>
            <a:srcRect r="87556"/>
            <a:stretch/>
          </p:blipFill>
          <p:spPr>
            <a:xfrm>
              <a:off x="457200" y="4117997"/>
              <a:ext cx="359411" cy="213942"/>
            </a:xfrm>
            <a:prstGeom prst="rect">
              <a:avLst/>
            </a:prstGeom>
          </p:spPr>
        </p:pic>
      </p:grpSp>
      <p:pic>
        <p:nvPicPr>
          <p:cNvPr id="16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258" y="5520914"/>
            <a:ext cx="4101143" cy="25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8066443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column table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3706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20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84720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347034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347034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8235676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8235676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102099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979228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6"/>
          <p:cNvSpPr>
            <a:spLocks noGrp="1" noChangeArrowheads="1"/>
          </p:cNvSpPr>
          <p:nvPr>
            <p:ph type="sldNum" sz="quarter" idx="18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9851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5358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9" y="1250268"/>
            <a:ext cx="3115732" cy="4656499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267202" y="1250269"/>
            <a:ext cx="7251700" cy="466725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1378582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6136" y="23601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8" y="4895196"/>
            <a:ext cx="10972801" cy="648965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6138" y="1214443"/>
            <a:ext cx="10979149" cy="35467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8695222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Text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"/>
            <a:ext cx="12192000" cy="60325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84719" y="2372554"/>
            <a:ext cx="5494604" cy="3150276"/>
          </a:xfrm>
        </p:spPr>
        <p:txBody>
          <a:bodyPr lIns="91440" rIns="9144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>
                <a:solidFill>
                  <a:schemeClr val="bg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Text goes here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3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2382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66"/>
            <a:ext cx="12192000" cy="4917323"/>
          </a:xfrm>
        </p:spPr>
        <p:txBody>
          <a:bodyPr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1" y="5975133"/>
            <a:ext cx="10972801" cy="882624"/>
          </a:xfrm>
        </p:spPr>
        <p:txBody>
          <a:bodyPr bIns="13716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 b="0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419707680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70"/>
            <a:ext cx="12192000" cy="5819333"/>
          </a:xfrm>
        </p:spPr>
        <p:txBody>
          <a:bodyPr>
            <a:normAutofit/>
          </a:bodyPr>
          <a:lstStyle>
            <a:lvl1pPr marL="0" indent="0">
              <a:buNone/>
              <a:defRPr sz="2933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6735167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12192000" cy="6858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0212073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990601"/>
            <a:ext cx="10363200" cy="705283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914400" y="2895601"/>
            <a:ext cx="5238749" cy="1624337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800"/>
              </a:spcBef>
              <a:buFontTx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</a:p>
          <a:p>
            <a:endParaRPr lang="en-US"/>
          </a:p>
          <a:p>
            <a:r>
              <a:rPr lang="en-US"/>
              <a:t>Name</a:t>
            </a:r>
          </a:p>
          <a:p>
            <a:r>
              <a:rPr lang="en-US"/>
              <a:t>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920750" y="1868821"/>
            <a:ext cx="10386484" cy="927100"/>
          </a:xfrm>
        </p:spPr>
        <p:txBody>
          <a:bodyPr/>
          <a:lstStyle>
            <a:lvl1pPr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674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" panose="020B0502040204020203" pitchFamily="34" charset="0"/>
              </a:defRPr>
            </a:lvl1pPr>
          </a:lstStyle>
          <a:p>
            <a:pPr>
              <a:defRPr/>
            </a:pPr>
            <a:fld id="{58394BBC-E024-1040-A257-0D0B61BE5F2D}" type="datetime1">
              <a:rPr lang="en-US" smtClean="0"/>
              <a:pPr>
                <a:defRPr/>
              </a:pPr>
              <a:t>11/16/22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" panose="020B0502040204020203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320C262-E821-234F-991C-AE4526E9698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8114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73CBF64-5C15-EF49-9B94-17918A8ED6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9" y="210213"/>
            <a:ext cx="2589528" cy="1294764"/>
          </a:xfrm>
          <a:prstGeom prst="rect">
            <a:avLst/>
          </a:prstGeom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010845"/>
            <a:ext cx="12202617" cy="856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8368" y="2268666"/>
            <a:ext cx="10363200" cy="820737"/>
          </a:xfrm>
        </p:spPr>
        <p:txBody>
          <a:bodyPr anchor="b"/>
          <a:lstStyle>
            <a:lvl1pPr>
              <a:defRPr sz="4533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84719" y="3648711"/>
            <a:ext cx="10386484" cy="430887"/>
          </a:xfrm>
        </p:spPr>
        <p:txBody>
          <a:bodyPr/>
          <a:lstStyle>
            <a:lvl1pPr>
              <a:buFontTx/>
              <a:buNone/>
              <a:defRPr sz="240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609601" y="3361199"/>
            <a:ext cx="10972801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644106" y="5490669"/>
            <a:ext cx="3824564" cy="285257"/>
            <a:chOff x="457200" y="4117997"/>
            <a:chExt cx="2868422" cy="213943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 rotWithShape="1">
            <a:blip r:embed="rId4">
              <a:lum bright="-30000"/>
            </a:blip>
            <a:srcRect l="13858"/>
            <a:stretch/>
          </p:blipFill>
          <p:spPr>
            <a:xfrm>
              <a:off x="837644" y="4117998"/>
              <a:ext cx="2487978" cy="213942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 userDrawn="1"/>
          </p:nvPicPr>
          <p:blipFill rotWithShape="1">
            <a:blip r:embed="rId4">
              <a:lum/>
            </a:blip>
            <a:srcRect r="87556"/>
            <a:stretch/>
          </p:blipFill>
          <p:spPr>
            <a:xfrm>
              <a:off x="457200" y="4117997"/>
              <a:ext cx="359411" cy="213942"/>
            </a:xfrm>
            <a:prstGeom prst="rect">
              <a:avLst/>
            </a:prstGeom>
          </p:spPr>
        </p:pic>
      </p:grpSp>
      <p:pic>
        <p:nvPicPr>
          <p:cNvPr id="16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258" y="5520914"/>
            <a:ext cx="4101143" cy="25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026866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6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2"/>
            <a:ext cx="10972801" cy="4425287"/>
          </a:xfrm>
        </p:spPr>
        <p:txBody>
          <a:bodyPr/>
          <a:lstStyle>
            <a:lvl1pPr>
              <a:buClr>
                <a:schemeClr val="accent1"/>
              </a:buClr>
              <a:buSzPct val="120000"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5" smtClean="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979675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6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2"/>
            <a:ext cx="10972801" cy="4425287"/>
          </a:xfrm>
        </p:spPr>
        <p:txBody>
          <a:bodyPr/>
          <a:lstStyle>
            <a:lvl1pPr>
              <a:buClr>
                <a:schemeClr val="accent1"/>
              </a:buClr>
              <a:buSzPct val="120000"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7" smtClean="0">
                <a:solidFill>
                  <a:schemeClr val="tx1"/>
                </a:solidFill>
              </a:defRPr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42457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_No first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>
            <a:lvl1pPr>
              <a:defRPr sz="346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5"/>
            <a:ext cx="10972801" cy="4452583"/>
          </a:xfrm>
        </p:spPr>
        <p:txBody>
          <a:bodyPr/>
          <a:lstStyle>
            <a:lvl1pPr marL="0" indent="0">
              <a:buClr>
                <a:schemeClr val="accent1"/>
              </a:buClr>
              <a:buSzPct val="120000"/>
              <a:buNone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1892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numbere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>
            <a:lvl1pPr>
              <a:defRPr sz="3468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4"/>
            <a:ext cx="10972801" cy="4316105"/>
          </a:xfrm>
        </p:spPr>
        <p:txBody>
          <a:bodyPr/>
          <a:lstStyle>
            <a:lvl1pPr marL="459293" indent="-459293">
              <a:buClr>
                <a:schemeClr val="accent1"/>
              </a:buClr>
              <a:buSzPct val="100000"/>
              <a:buFont typeface="+mj-lt"/>
              <a:buAutoNum type="arabicPeriod"/>
              <a:defRPr sz="2401">
                <a:solidFill>
                  <a:schemeClr val="tx1"/>
                </a:solidFill>
              </a:defRPr>
            </a:lvl1pPr>
            <a:lvl2pPr marL="863552" indent="-380978">
              <a:buSzPct val="90000"/>
              <a:buFont typeface="+mj-lt"/>
              <a:buAutoNum type="alphaLcPeriod"/>
              <a:defRPr sz="2135">
                <a:solidFill>
                  <a:schemeClr val="tx1"/>
                </a:solidFill>
              </a:defRPr>
            </a:lvl2pPr>
            <a:lvl3pPr marL="1185268" indent="-264568">
              <a:buSzPct val="90000"/>
              <a:buFont typeface="+mj-lt"/>
              <a:buAutoNum type="romanLcPeriod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252696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97196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44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Title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2534315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4717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7598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with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4720" y="997807"/>
            <a:ext cx="5386917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567" indent="0">
              <a:buNone/>
              <a:defRPr sz="2667" b="1"/>
            </a:lvl2pPr>
            <a:lvl3pPr marL="1219132" indent="0">
              <a:buNone/>
              <a:defRPr sz="2401" b="1"/>
            </a:lvl3pPr>
            <a:lvl4pPr marL="1828700" indent="0">
              <a:buNone/>
              <a:defRPr sz="2135" b="1"/>
            </a:lvl4pPr>
            <a:lvl5pPr marL="2438267" indent="0">
              <a:buNone/>
              <a:defRPr sz="2135" b="1"/>
            </a:lvl5pPr>
            <a:lvl6pPr marL="3047832" indent="0">
              <a:buNone/>
              <a:defRPr sz="2135" b="1"/>
            </a:lvl6pPr>
            <a:lvl7pPr marL="3657399" indent="0">
              <a:buNone/>
              <a:defRPr sz="2135" b="1"/>
            </a:lvl7pPr>
            <a:lvl8pPr marL="4266965" indent="0">
              <a:buNone/>
              <a:defRPr sz="2135" b="1"/>
            </a:lvl8pPr>
            <a:lvl9pPr marL="4876533" indent="0">
              <a:buNone/>
              <a:defRPr sz="213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720" y="1828803"/>
            <a:ext cx="5386917" cy="4053388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009683"/>
            <a:ext cx="5389033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567" indent="0">
              <a:buNone/>
              <a:defRPr sz="2667" b="1"/>
            </a:lvl2pPr>
            <a:lvl3pPr marL="1219132" indent="0">
              <a:buNone/>
              <a:defRPr sz="2401" b="1"/>
            </a:lvl3pPr>
            <a:lvl4pPr marL="1828700" indent="0">
              <a:buNone/>
              <a:defRPr sz="2135" b="1"/>
            </a:lvl4pPr>
            <a:lvl5pPr marL="2438267" indent="0">
              <a:buNone/>
              <a:defRPr sz="2135" b="1"/>
            </a:lvl5pPr>
            <a:lvl6pPr marL="3047832" indent="0">
              <a:buNone/>
              <a:defRPr sz="2135" b="1"/>
            </a:lvl6pPr>
            <a:lvl7pPr marL="3657399" indent="0">
              <a:buNone/>
              <a:defRPr sz="2135" b="1"/>
            </a:lvl7pPr>
            <a:lvl8pPr marL="4266965" indent="0">
              <a:buNone/>
              <a:defRPr sz="2135" b="1"/>
            </a:lvl8pPr>
            <a:lvl9pPr marL="4876533" indent="0">
              <a:buNone/>
              <a:defRPr sz="213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1840679"/>
            <a:ext cx="5389033" cy="4055159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spcBef>
                <a:spcPts val="799"/>
              </a:spcBef>
              <a:defRPr sz="16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84717" y="225734"/>
            <a:ext cx="10922000" cy="6260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249022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column table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37069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20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84720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347034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347034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8235676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8235676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102099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979228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6"/>
          <p:cNvSpPr>
            <a:spLocks noGrp="1" noChangeArrowheads="1"/>
          </p:cNvSpPr>
          <p:nvPr>
            <p:ph type="sldNum" sz="quarter" idx="18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24421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5356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9" y="1250268"/>
            <a:ext cx="3115732" cy="4656499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267202" y="1250269"/>
            <a:ext cx="7251700" cy="466725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3210922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_No first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4"/>
            <a:ext cx="10922000" cy="626005"/>
          </a:xfrm>
        </p:spPr>
        <p:txBody>
          <a:bodyPr/>
          <a:lstStyle>
            <a:lvl1pPr>
              <a:defRPr sz="346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5"/>
            <a:ext cx="10972801" cy="4452583"/>
          </a:xfrm>
        </p:spPr>
        <p:txBody>
          <a:bodyPr/>
          <a:lstStyle>
            <a:lvl1pPr marL="0" indent="0">
              <a:buClr>
                <a:schemeClr val="accent1"/>
              </a:buClr>
              <a:buSzPct val="120000"/>
              <a:buNone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244514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6136" y="23601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8" y="4895192"/>
            <a:ext cx="10972801" cy="648968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6140" y="1214443"/>
            <a:ext cx="10979149" cy="35467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877251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Text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2"/>
            <a:ext cx="12192000" cy="60325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84719" y="2372554"/>
            <a:ext cx="5494604" cy="3150276"/>
          </a:xfrm>
        </p:spPr>
        <p:txBody>
          <a:bodyPr lIns="91440" rIns="9144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>
                <a:solidFill>
                  <a:schemeClr val="bg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Text goes here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3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54497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66"/>
            <a:ext cx="12192000" cy="4917323"/>
          </a:xfrm>
        </p:spPr>
        <p:txBody>
          <a:bodyPr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1" y="5975133"/>
            <a:ext cx="10972801" cy="882624"/>
          </a:xfrm>
        </p:spPr>
        <p:txBody>
          <a:bodyPr bIns="13716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 b="0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3672600942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67"/>
            <a:ext cx="12192000" cy="5819336"/>
          </a:xfrm>
        </p:spPr>
        <p:txBody>
          <a:bodyPr>
            <a:normAutofit/>
          </a:bodyPr>
          <a:lstStyle>
            <a:lvl1pPr marL="0" indent="0">
              <a:buNone/>
              <a:defRPr sz="2933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5333528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12192000" cy="6858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51011617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4DDCE-EFC7-4997-B693-00C81DDA89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570976"/>
            <a:ext cx="9144000" cy="19389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0F4C2-A060-41D9-ADF7-D01BDD34B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602037"/>
            <a:ext cx="9144000" cy="1655763"/>
          </a:xfrm>
        </p:spPr>
        <p:txBody>
          <a:bodyPr/>
          <a:lstStyle>
            <a:lvl1pPr marL="0" indent="0" algn="ctr">
              <a:buNone/>
              <a:defRPr sz="2401"/>
            </a:lvl1pPr>
            <a:lvl2pPr marL="457187" indent="0" algn="ctr">
              <a:buNone/>
              <a:defRPr sz="2001"/>
            </a:lvl2pPr>
            <a:lvl3pPr marL="914372" indent="0" algn="ctr">
              <a:buNone/>
              <a:defRPr sz="1800"/>
            </a:lvl3pPr>
            <a:lvl4pPr marL="1371559" indent="0" algn="ctr">
              <a:buNone/>
              <a:defRPr sz="1600"/>
            </a:lvl4pPr>
            <a:lvl5pPr marL="1828746" indent="0" algn="ctr">
              <a:buNone/>
              <a:defRPr sz="1600"/>
            </a:lvl5pPr>
            <a:lvl6pPr marL="2285931" indent="0" algn="ctr">
              <a:buNone/>
              <a:defRPr sz="1600"/>
            </a:lvl6pPr>
            <a:lvl7pPr marL="2743117" indent="0" algn="ctr">
              <a:buNone/>
              <a:defRPr sz="1600"/>
            </a:lvl7pPr>
            <a:lvl8pPr marL="3200304" indent="0" algn="ctr">
              <a:buNone/>
              <a:defRPr sz="1600"/>
            </a:lvl8pPr>
            <a:lvl9pPr marL="365749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814E2-831B-419C-8C97-A539C6043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</a:defRPr>
            </a:lvl1pPr>
          </a:lstStyle>
          <a:p>
            <a:fld id="{7DA6F061-0A21-4589-8FF9-B0816AC854A6}" type="datetimeFigureOut">
              <a:rPr lang="en-US" smtClean="0"/>
              <a:pPr/>
              <a:t>11/16/22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D79A4-657D-4434-9F40-18F146D5B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D36C5-75F5-40C4-B70E-E18868ABA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6963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73CBF64-5C15-EF49-9B94-17918A8ED6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9" y="210213"/>
            <a:ext cx="2589528" cy="1294764"/>
          </a:xfrm>
          <a:prstGeom prst="rect">
            <a:avLst/>
          </a:prstGeom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010845"/>
            <a:ext cx="12202617" cy="856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8368" y="2268666"/>
            <a:ext cx="10363200" cy="820737"/>
          </a:xfrm>
        </p:spPr>
        <p:txBody>
          <a:bodyPr anchor="b"/>
          <a:lstStyle>
            <a:lvl1pPr>
              <a:defRPr sz="4533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84719" y="3648711"/>
            <a:ext cx="10386484" cy="430887"/>
          </a:xfrm>
        </p:spPr>
        <p:txBody>
          <a:bodyPr/>
          <a:lstStyle>
            <a:lvl1pPr>
              <a:buFontTx/>
              <a:buNone/>
              <a:defRPr sz="240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609601" y="3361199"/>
            <a:ext cx="10972801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644106" y="5490669"/>
            <a:ext cx="3824564" cy="285257"/>
            <a:chOff x="457200" y="4117997"/>
            <a:chExt cx="2868422" cy="213943"/>
          </a:xfrm>
        </p:grpSpPr>
        <p:pic>
          <p:nvPicPr>
            <p:cNvPr id="14" name="Picture 13"/>
            <p:cNvPicPr>
              <a:picLocks noChangeAspect="1"/>
            </p:cNvPicPr>
            <p:nvPr userDrawn="1"/>
          </p:nvPicPr>
          <p:blipFill rotWithShape="1">
            <a:blip r:embed="rId4">
              <a:lum bright="-30000"/>
            </a:blip>
            <a:srcRect l="13858"/>
            <a:stretch/>
          </p:blipFill>
          <p:spPr>
            <a:xfrm>
              <a:off x="837644" y="4117998"/>
              <a:ext cx="2487978" cy="213942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 userDrawn="1"/>
          </p:nvPicPr>
          <p:blipFill rotWithShape="1">
            <a:blip r:embed="rId4">
              <a:lum/>
            </a:blip>
            <a:srcRect r="87556"/>
            <a:stretch/>
          </p:blipFill>
          <p:spPr>
            <a:xfrm>
              <a:off x="457200" y="4117997"/>
              <a:ext cx="359411" cy="213942"/>
            </a:xfrm>
            <a:prstGeom prst="rect">
              <a:avLst/>
            </a:prstGeom>
          </p:spPr>
        </p:pic>
      </p:grpSp>
      <p:pic>
        <p:nvPicPr>
          <p:cNvPr id="16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258" y="5520914"/>
            <a:ext cx="4101143" cy="25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299997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68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2"/>
            <a:ext cx="10972801" cy="4425287"/>
          </a:xfrm>
        </p:spPr>
        <p:txBody>
          <a:bodyPr/>
          <a:lstStyle>
            <a:lvl1pPr>
              <a:buClr>
                <a:schemeClr val="accent1"/>
              </a:buClr>
              <a:buSzPct val="120000"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7" smtClean="0">
                <a:solidFill>
                  <a:schemeClr val="tx1"/>
                </a:solidFill>
              </a:defRPr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59952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_No first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>
            <a:lvl1pPr>
              <a:defRPr sz="3468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5"/>
            <a:ext cx="10972801" cy="4452583"/>
          </a:xfrm>
        </p:spPr>
        <p:txBody>
          <a:bodyPr/>
          <a:lstStyle>
            <a:lvl1pPr marL="0" indent="0">
              <a:buClr>
                <a:schemeClr val="accent1"/>
              </a:buClr>
              <a:buSzPct val="120000"/>
              <a:buNone/>
              <a:defRPr sz="2401">
                <a:solidFill>
                  <a:schemeClr val="tx1"/>
                </a:solidFill>
              </a:defRPr>
            </a:lvl1pPr>
            <a:lvl2pPr>
              <a:buSzPct val="90000"/>
              <a:buFont typeface="Courier New" pitchFamily="49" charset="0"/>
              <a:buChar char="o"/>
              <a:defRPr sz="2135">
                <a:solidFill>
                  <a:schemeClr val="tx1"/>
                </a:solidFill>
              </a:defRPr>
            </a:lvl2pPr>
            <a:lvl3pPr>
              <a:buSzPct val="90000"/>
              <a:buFont typeface="Arial" pitchFamily="34" charset="0"/>
              <a:buChar char="─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50120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numbere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>
            <a:lvl1pPr>
              <a:defRPr sz="3468" b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4"/>
            <a:ext cx="10972801" cy="4316105"/>
          </a:xfrm>
        </p:spPr>
        <p:txBody>
          <a:bodyPr/>
          <a:lstStyle>
            <a:lvl1pPr marL="459293" indent="-459293">
              <a:buClr>
                <a:schemeClr val="accent1"/>
              </a:buClr>
              <a:buSzPct val="100000"/>
              <a:buFont typeface="+mj-lt"/>
              <a:buAutoNum type="arabicPeriod"/>
              <a:defRPr sz="2401">
                <a:solidFill>
                  <a:schemeClr val="tx1"/>
                </a:solidFill>
              </a:defRPr>
            </a:lvl1pPr>
            <a:lvl2pPr marL="863552" indent="-380978">
              <a:buSzPct val="90000"/>
              <a:buFont typeface="+mj-lt"/>
              <a:buAutoNum type="alphaLcPeriod"/>
              <a:defRPr sz="2135">
                <a:solidFill>
                  <a:schemeClr val="tx1"/>
                </a:solidFill>
              </a:defRPr>
            </a:lvl2pPr>
            <a:lvl3pPr marL="1185268" indent="-264568">
              <a:buSzPct val="90000"/>
              <a:buFont typeface="+mj-lt"/>
              <a:buAutoNum type="romanLcPeriod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311539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numbere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4"/>
            <a:ext cx="10922000" cy="626005"/>
          </a:xfrm>
        </p:spPr>
        <p:txBody>
          <a:bodyPr/>
          <a:lstStyle>
            <a:lvl1pPr>
              <a:defRPr sz="3468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718" y="1143004"/>
            <a:ext cx="10972801" cy="4316105"/>
          </a:xfrm>
        </p:spPr>
        <p:txBody>
          <a:bodyPr/>
          <a:lstStyle>
            <a:lvl1pPr marL="459351" indent="-459351">
              <a:buClr>
                <a:schemeClr val="accent1"/>
              </a:buClr>
              <a:buSzPct val="100000"/>
              <a:buFont typeface="+mj-lt"/>
              <a:buAutoNum type="arabicPeriod"/>
              <a:defRPr sz="2401">
                <a:solidFill>
                  <a:schemeClr val="tx1"/>
                </a:solidFill>
              </a:defRPr>
            </a:lvl1pPr>
            <a:lvl2pPr marL="863666" indent="-381029">
              <a:buSzPct val="90000"/>
              <a:buFont typeface="+mj-lt"/>
              <a:buAutoNum type="alphaLcPeriod"/>
              <a:defRPr sz="2135">
                <a:solidFill>
                  <a:schemeClr val="tx1"/>
                </a:solidFill>
              </a:defRPr>
            </a:lvl2pPr>
            <a:lvl3pPr marL="1185421" indent="-264604">
              <a:buSzPct val="90000"/>
              <a:buFont typeface="+mj-lt"/>
              <a:buAutoNum type="romanLcPeriod"/>
              <a:defRPr sz="1868">
                <a:solidFill>
                  <a:schemeClr val="tx1"/>
                </a:solidFill>
              </a:defRPr>
            </a:lvl3pPr>
            <a:lvl4pPr>
              <a:buFont typeface="Arial" pitchFamily="34" charset="0"/>
              <a:buChar char="»"/>
              <a:defRPr sz="2135"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 sz="2135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82251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8787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825279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Title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5239677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4717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203416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with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4720" y="997807"/>
            <a:ext cx="5386917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567" indent="0">
              <a:buNone/>
              <a:defRPr sz="2667" b="1"/>
            </a:lvl2pPr>
            <a:lvl3pPr marL="1219132" indent="0">
              <a:buNone/>
              <a:defRPr sz="2401" b="1"/>
            </a:lvl3pPr>
            <a:lvl4pPr marL="1828700" indent="0">
              <a:buNone/>
              <a:defRPr sz="2135" b="1"/>
            </a:lvl4pPr>
            <a:lvl5pPr marL="2438267" indent="0">
              <a:buNone/>
              <a:defRPr sz="2135" b="1"/>
            </a:lvl5pPr>
            <a:lvl6pPr marL="3047832" indent="0">
              <a:buNone/>
              <a:defRPr sz="2135" b="1"/>
            </a:lvl6pPr>
            <a:lvl7pPr marL="3657399" indent="0">
              <a:buNone/>
              <a:defRPr sz="2135" b="1"/>
            </a:lvl7pPr>
            <a:lvl8pPr marL="4266965" indent="0">
              <a:buNone/>
              <a:defRPr sz="2135" b="1"/>
            </a:lvl8pPr>
            <a:lvl9pPr marL="4876533" indent="0">
              <a:buNone/>
              <a:defRPr sz="213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720" y="1828803"/>
            <a:ext cx="5386917" cy="4053388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009683"/>
            <a:ext cx="5389033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567" indent="0">
              <a:buNone/>
              <a:defRPr sz="2667" b="1"/>
            </a:lvl2pPr>
            <a:lvl3pPr marL="1219132" indent="0">
              <a:buNone/>
              <a:defRPr sz="2401" b="1"/>
            </a:lvl3pPr>
            <a:lvl4pPr marL="1828700" indent="0">
              <a:buNone/>
              <a:defRPr sz="2135" b="1"/>
            </a:lvl4pPr>
            <a:lvl5pPr marL="2438267" indent="0">
              <a:buNone/>
              <a:defRPr sz="2135" b="1"/>
            </a:lvl5pPr>
            <a:lvl6pPr marL="3047832" indent="0">
              <a:buNone/>
              <a:defRPr sz="2135" b="1"/>
            </a:lvl6pPr>
            <a:lvl7pPr marL="3657399" indent="0">
              <a:buNone/>
              <a:defRPr sz="2135" b="1"/>
            </a:lvl7pPr>
            <a:lvl8pPr marL="4266965" indent="0">
              <a:buNone/>
              <a:defRPr sz="2135" b="1"/>
            </a:lvl8pPr>
            <a:lvl9pPr marL="4876533" indent="0">
              <a:buNone/>
              <a:defRPr sz="213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1840679"/>
            <a:ext cx="5389033" cy="4055159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spcBef>
                <a:spcPts val="799"/>
              </a:spcBef>
              <a:defRPr sz="1600">
                <a:solidFill>
                  <a:schemeClr val="tx1"/>
                </a:solidFill>
                <a:latin typeface="Segoe UI Semilight" panose="020B0402040204020203" pitchFamily="34" charset="0"/>
              </a:defRPr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84717" y="225734"/>
            <a:ext cx="10922000" cy="6260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96104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column table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37069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20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84720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347034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347034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8235676" y="1917702"/>
            <a:ext cx="3374713" cy="3969655"/>
          </a:xfrm>
          <a:noFill/>
        </p:spPr>
        <p:txBody>
          <a:bodyPr lIns="91440" tIns="91440" rIns="91440" bIns="9144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1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2pPr>
            <a:lvl3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3pPr>
            <a:lvl4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4pPr>
            <a:lvl5pPr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defRPr sz="2135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8235676" y="1160447"/>
            <a:ext cx="3374713" cy="754520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401" b="1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9601" y="1152967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09601" y="1914965"/>
            <a:ext cx="10972801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102099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979228" y="1155701"/>
            <a:ext cx="0" cy="473165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6"/>
          <p:cNvSpPr>
            <a:spLocks noGrp="1" noChangeArrowheads="1"/>
          </p:cNvSpPr>
          <p:nvPr>
            <p:ph type="sldNum" sz="quarter" idx="18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53575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5356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9" y="1250268"/>
            <a:ext cx="3115732" cy="4656499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267202" y="1250269"/>
            <a:ext cx="7251700" cy="466725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75970672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op-in Imag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6136" y="23601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4718" y="4895192"/>
            <a:ext cx="10972801" cy="648968"/>
          </a:xfrm>
        </p:spPr>
        <p:txBody>
          <a:bodyPr tIns="45720" rIns="91440" bIns="4572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99"/>
              </a:spcAft>
              <a:buClr>
                <a:schemeClr val="accent2"/>
              </a:buClr>
              <a:buNone/>
              <a:defRPr sz="2135">
                <a:solidFill>
                  <a:schemeClr val="tx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6140" y="1214443"/>
            <a:ext cx="10979149" cy="35467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11972567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nd Text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2"/>
            <a:ext cx="12192000" cy="60325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84719" y="2372554"/>
            <a:ext cx="5494604" cy="3150276"/>
          </a:xfrm>
        </p:spPr>
        <p:txBody>
          <a:bodyPr lIns="91440" rIns="9144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>
                <a:solidFill>
                  <a:schemeClr val="bg1"/>
                </a:solidFill>
              </a:defRPr>
            </a:lvl1pPr>
            <a:lvl2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2pPr>
            <a:lvl3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3pPr>
            <a:lvl4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4pPr>
            <a:lvl5pPr>
              <a:lnSpc>
                <a:spcPts val="4000"/>
              </a:lnSpc>
              <a:spcBef>
                <a:spcPts val="95"/>
              </a:spcBef>
              <a:buClr>
                <a:schemeClr val="accent2"/>
              </a:buClr>
              <a:defRPr sz="3200"/>
            </a:lvl5pPr>
          </a:lstStyle>
          <a:p>
            <a:pPr lvl="0"/>
            <a:r>
              <a:rPr lang="en-US"/>
              <a:t>Text goes here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3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148606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4736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66"/>
            <a:ext cx="12192000" cy="4917323"/>
          </a:xfrm>
        </p:spPr>
        <p:txBody>
          <a:bodyPr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1" y="5975133"/>
            <a:ext cx="10972801" cy="882624"/>
          </a:xfrm>
        </p:spPr>
        <p:txBody>
          <a:bodyPr bIns="13716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95"/>
              </a:spcBef>
              <a:buClr>
                <a:schemeClr val="accent2"/>
              </a:buClr>
              <a:buNone/>
              <a:defRPr sz="2135" b="0" i="0" baseline="0">
                <a:solidFill>
                  <a:schemeClr val="tx1"/>
                </a:solidFill>
              </a:defRPr>
            </a:lvl1pPr>
            <a:lvl2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2pPr>
            <a:lvl3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3pPr>
            <a:lvl4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4pPr>
            <a:lvl5pPr>
              <a:lnSpc>
                <a:spcPts val="4800"/>
              </a:lnSpc>
              <a:spcBef>
                <a:spcPts val="95"/>
              </a:spcBef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164416020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467960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84718" y="227754"/>
            <a:ext cx="10972801" cy="62600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1038667"/>
            <a:ext cx="12192000" cy="5819336"/>
          </a:xfrm>
        </p:spPr>
        <p:txBody>
          <a:bodyPr>
            <a:normAutofit/>
          </a:bodyPr>
          <a:lstStyle>
            <a:lvl1pPr marL="0" indent="0">
              <a:buNone/>
              <a:defRPr sz="2933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12899388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12192000" cy="6858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933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93477193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4DDCE-EFC7-4997-B693-00C81DDA89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570976"/>
            <a:ext cx="9144000" cy="193899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0F4C2-A060-41D9-ADF7-D01BDD34B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602037"/>
            <a:ext cx="9144000" cy="1655763"/>
          </a:xfrm>
        </p:spPr>
        <p:txBody>
          <a:bodyPr/>
          <a:lstStyle>
            <a:lvl1pPr marL="0" indent="0" algn="ctr">
              <a:buNone/>
              <a:defRPr sz="2401"/>
            </a:lvl1pPr>
            <a:lvl2pPr marL="457187" indent="0" algn="ctr">
              <a:buNone/>
              <a:defRPr sz="2001"/>
            </a:lvl2pPr>
            <a:lvl3pPr marL="914372" indent="0" algn="ctr">
              <a:buNone/>
              <a:defRPr sz="1800"/>
            </a:lvl3pPr>
            <a:lvl4pPr marL="1371559" indent="0" algn="ctr">
              <a:buNone/>
              <a:defRPr sz="1600"/>
            </a:lvl4pPr>
            <a:lvl5pPr marL="1828746" indent="0" algn="ctr">
              <a:buNone/>
              <a:defRPr sz="1600"/>
            </a:lvl5pPr>
            <a:lvl6pPr marL="2285931" indent="0" algn="ctr">
              <a:buNone/>
              <a:defRPr sz="1600"/>
            </a:lvl6pPr>
            <a:lvl7pPr marL="2743117" indent="0" algn="ctr">
              <a:buNone/>
              <a:defRPr sz="1600"/>
            </a:lvl7pPr>
            <a:lvl8pPr marL="3200304" indent="0" algn="ctr">
              <a:buNone/>
              <a:defRPr sz="1600"/>
            </a:lvl8pPr>
            <a:lvl9pPr marL="365749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814E2-831B-419C-8C97-A539C6043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7DA6F061-0A21-4589-8FF9-B0816AC854A6}" type="datetimeFigureOut">
              <a:rPr lang="en-US" smtClean="0"/>
              <a:pPr/>
              <a:t>11/16/22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D79A4-657D-4434-9F40-18F146D5B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D36C5-75F5-40C4-B70E-E18868ABA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3FB86-03E8-4A7E-9B15-6FD0A80CA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64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2377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Title,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707668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4717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40035"/>
            <a:ext cx="5384800" cy="4660268"/>
          </a:xfrm>
        </p:spPr>
        <p:txBody>
          <a:bodyPr/>
          <a:lstStyle>
            <a:lvl1pPr>
              <a:defRPr sz="2401">
                <a:solidFill>
                  <a:schemeClr val="tx1"/>
                </a:solidFill>
              </a:defRPr>
            </a:lvl1pPr>
            <a:lvl2pPr>
              <a:defRPr sz="2135">
                <a:solidFill>
                  <a:schemeClr val="tx1"/>
                </a:solidFill>
              </a:defRPr>
            </a:lvl2pPr>
            <a:lvl3pPr>
              <a:defRPr sz="1868">
                <a:solidFill>
                  <a:schemeClr val="tx1"/>
                </a:solidFill>
              </a:defRPr>
            </a:lvl3pPr>
            <a:lvl4pPr>
              <a:defRPr sz="2401"/>
            </a:lvl4pPr>
            <a:lvl5pPr>
              <a:defRPr sz="2401"/>
            </a:lvl5pPr>
            <a:lvl6pPr>
              <a:defRPr sz="2401"/>
            </a:lvl6pPr>
            <a:lvl7pPr>
              <a:defRPr sz="2401"/>
            </a:lvl7pPr>
            <a:lvl8pPr>
              <a:defRPr sz="2401"/>
            </a:lvl8pPr>
            <a:lvl9pPr>
              <a:defRPr sz="240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755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with sub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4720" y="997807"/>
            <a:ext cx="5386917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646" indent="0">
              <a:buNone/>
              <a:defRPr sz="2667" b="1"/>
            </a:lvl2pPr>
            <a:lvl3pPr marL="1219294" indent="0">
              <a:buNone/>
              <a:defRPr sz="2401" b="1"/>
            </a:lvl3pPr>
            <a:lvl4pPr marL="1828938" indent="0">
              <a:buNone/>
              <a:defRPr sz="2135" b="1"/>
            </a:lvl4pPr>
            <a:lvl5pPr marL="2438584" indent="0">
              <a:buNone/>
              <a:defRPr sz="2135" b="1"/>
            </a:lvl5pPr>
            <a:lvl6pPr marL="3048232" indent="0">
              <a:buNone/>
              <a:defRPr sz="2135" b="1"/>
            </a:lvl6pPr>
            <a:lvl7pPr marL="3657878" indent="0">
              <a:buNone/>
              <a:defRPr sz="2135" b="1"/>
            </a:lvl7pPr>
            <a:lvl8pPr marL="4267523" indent="0">
              <a:buNone/>
              <a:defRPr sz="2135" b="1"/>
            </a:lvl8pPr>
            <a:lvl9pPr marL="4877170" indent="0">
              <a:buNone/>
              <a:defRPr sz="213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720" y="1828801"/>
            <a:ext cx="5386917" cy="4053385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009683"/>
            <a:ext cx="5389033" cy="830997"/>
          </a:xfrm>
        </p:spPr>
        <p:txBody>
          <a:bodyPr anchor="b"/>
          <a:lstStyle>
            <a:lvl1pPr marL="0" indent="0">
              <a:buNone/>
              <a:defRPr sz="2401" b="1">
                <a:solidFill>
                  <a:schemeClr val="tx1"/>
                </a:solidFill>
              </a:defRPr>
            </a:lvl1pPr>
            <a:lvl2pPr marL="609646" indent="0">
              <a:buNone/>
              <a:defRPr sz="2667" b="1"/>
            </a:lvl2pPr>
            <a:lvl3pPr marL="1219294" indent="0">
              <a:buNone/>
              <a:defRPr sz="2401" b="1"/>
            </a:lvl3pPr>
            <a:lvl4pPr marL="1828938" indent="0">
              <a:buNone/>
              <a:defRPr sz="2135" b="1"/>
            </a:lvl4pPr>
            <a:lvl5pPr marL="2438584" indent="0">
              <a:buNone/>
              <a:defRPr sz="2135" b="1"/>
            </a:lvl5pPr>
            <a:lvl6pPr marL="3048232" indent="0">
              <a:buNone/>
              <a:defRPr sz="2135" b="1"/>
            </a:lvl6pPr>
            <a:lvl7pPr marL="3657878" indent="0">
              <a:buNone/>
              <a:defRPr sz="2135" b="1"/>
            </a:lvl7pPr>
            <a:lvl8pPr marL="4267523" indent="0">
              <a:buNone/>
              <a:defRPr sz="2135" b="1"/>
            </a:lvl8pPr>
            <a:lvl9pPr marL="4877170" indent="0">
              <a:buNone/>
              <a:defRPr sz="213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1840679"/>
            <a:ext cx="5389033" cy="4055159"/>
          </a:xfrm>
        </p:spPr>
        <p:txBody>
          <a:bodyPr/>
          <a:lstStyle>
            <a:lvl1pPr>
              <a:spcBef>
                <a:spcPts val="799"/>
              </a:spcBef>
              <a:defRPr sz="2135">
                <a:solidFill>
                  <a:schemeClr val="tx1"/>
                </a:solidFill>
              </a:defRPr>
            </a:lvl1pPr>
            <a:lvl2pPr>
              <a:spcBef>
                <a:spcPts val="799"/>
              </a:spcBef>
              <a:defRPr sz="1868">
                <a:solidFill>
                  <a:schemeClr val="tx1"/>
                </a:solidFill>
              </a:defRPr>
            </a:lvl2pPr>
            <a:lvl3pPr>
              <a:spcBef>
                <a:spcPts val="799"/>
              </a:spcBef>
              <a:defRPr sz="1600">
                <a:solidFill>
                  <a:schemeClr val="tx1"/>
                </a:solidFill>
              </a:defRPr>
            </a:lvl3pPr>
            <a:lvl4pPr>
              <a:spcBef>
                <a:spcPts val="799"/>
              </a:spcBef>
              <a:defRPr sz="16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84717" y="225733"/>
            <a:ext cx="10922000" cy="6260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mtClean="0"/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0237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emf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image" Target="../media/image4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8.xml"/><Relationship Id="rId21" Type="http://schemas.openxmlformats.org/officeDocument/2006/relationships/image" Target="../media/image10.png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image" Target="../media/image4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4717" y="225734"/>
            <a:ext cx="10922000" cy="626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4719" y="1144592"/>
            <a:ext cx="10932584" cy="4232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545117"/>
            <a:ext cx="12202617" cy="322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176367" y="6164734"/>
            <a:ext cx="349776" cy="256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5" smtClean="0">
                <a:solidFill>
                  <a:schemeClr val="tx1"/>
                </a:solidFill>
                <a:latin typeface="Segoe UI" panose="020B0502040204020203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090" y="6176779"/>
            <a:ext cx="3142445" cy="19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/>
          <p:cNvGrpSpPr/>
          <p:nvPr/>
        </p:nvGrpSpPr>
        <p:grpSpPr>
          <a:xfrm>
            <a:off x="602112" y="6137147"/>
            <a:ext cx="3749757" cy="270420"/>
            <a:chOff x="451582" y="4588285"/>
            <a:chExt cx="3011671" cy="217192"/>
          </a:xfrm>
        </p:grpSpPr>
        <p:pic>
          <p:nvPicPr>
            <p:cNvPr id="16" name="Picture 15" descr="IHME_logo_acr_RGB_sm.png"/>
            <p:cNvPicPr>
              <a:picLocks/>
            </p:cNvPicPr>
            <p:nvPr userDrawn="1"/>
          </p:nvPicPr>
          <p:blipFill>
            <a:blip r:embed="rId2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1582" y="4588285"/>
              <a:ext cx="670914" cy="217192"/>
            </a:xfrm>
            <a:prstGeom prst="rect">
              <a:avLst/>
            </a:prstGeom>
          </p:spPr>
        </p:pic>
        <p:cxnSp>
          <p:nvCxnSpPr>
            <p:cNvPr id="17" name="Straight Connector 16"/>
            <p:cNvCxnSpPr/>
            <p:nvPr userDrawn="1"/>
          </p:nvCxnSpPr>
          <p:spPr>
            <a:xfrm>
              <a:off x="1263573" y="4605293"/>
              <a:ext cx="0" cy="189061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23">
              <a:lum bright="-30000"/>
            </a:blip>
            <a:srcRect l="13858"/>
            <a:stretch/>
          </p:blipFill>
          <p:spPr>
            <a:xfrm>
              <a:off x="1679866" y="4623146"/>
              <a:ext cx="1783387" cy="15335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/>
            </p:cNvPicPr>
            <p:nvPr userDrawn="1"/>
          </p:nvPicPr>
          <p:blipFill rotWithShape="1">
            <a:blip r:embed="rId23">
              <a:lum/>
            </a:blip>
            <a:srcRect r="87556"/>
            <a:stretch/>
          </p:blipFill>
          <p:spPr>
            <a:xfrm>
              <a:off x="1392699" y="4625681"/>
              <a:ext cx="257864" cy="153354"/>
            </a:xfrm>
            <a:prstGeom prst="rect">
              <a:avLst/>
            </a:prstGeom>
          </p:spPr>
        </p:pic>
      </p:grpSp>
      <p:pic>
        <p:nvPicPr>
          <p:cNvPr id="13" name="Picture 12" descr="ihmeLogo.png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1" y="6172200"/>
            <a:ext cx="1761759" cy="42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676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</p:sldLayoutIdLst>
  <p:transition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468" b="1">
          <a:solidFill>
            <a:schemeClr val="accent1"/>
          </a:solidFill>
          <a:latin typeface="Segoe UI" panose="020B0502040204020203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5pPr>
      <a:lvl6pPr marL="609646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6pPr>
      <a:lvl7pPr marL="1219294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7pPr>
      <a:lvl8pPr marL="1828938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8pPr>
      <a:lvl9pPr marL="2438584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9pPr>
    </p:titleStyle>
    <p:bodyStyle>
      <a:lvl1pPr marL="309056" indent="-30905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120000"/>
        <a:buChar char="•"/>
        <a:defRPr sz="2401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1pPr>
      <a:lvl2pPr marL="755706" indent="-294238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Courier New" pitchFamily="49" charset="0"/>
        <a:buChar char="o"/>
        <a:defRPr sz="2135">
          <a:solidFill>
            <a:schemeClr val="tx1"/>
          </a:solidFill>
          <a:latin typeface="Segoe UI" panose="020B0502040204020203" pitchFamily="34" charset="0"/>
        </a:defRPr>
      </a:lvl2pPr>
      <a:lvl3pPr marL="1217176" indent="-30905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Arial" pitchFamily="34" charset="0"/>
        <a:buChar char="─"/>
        <a:defRPr sz="1868">
          <a:solidFill>
            <a:schemeClr val="tx1"/>
          </a:solidFill>
          <a:latin typeface="Segoe UI" panose="020B0502040204020203" pitchFamily="34" charset="0"/>
        </a:defRPr>
      </a:lvl3pPr>
      <a:lvl4pPr marL="1678645" indent="-309056" algn="l" rtl="0" eaLnBrk="1" fontAlgn="base" hangingPunct="1">
        <a:spcBef>
          <a:spcPct val="45000"/>
        </a:spcBef>
        <a:spcAft>
          <a:spcPct val="0"/>
        </a:spcAft>
        <a:buClr>
          <a:schemeClr val="accent1"/>
        </a:buClr>
        <a:buFont typeface="Arial" pitchFamily="34" charset="0"/>
        <a:buChar char="»"/>
        <a:defRPr sz="2135">
          <a:solidFill>
            <a:srgbClr val="404040"/>
          </a:solidFill>
          <a:latin typeface="+mn-lt"/>
        </a:defRPr>
      </a:lvl4pPr>
      <a:lvl5pPr marL="2129527" indent="-298474" algn="l" rtl="0" eaLnBrk="1" fontAlgn="base" hangingPunct="1">
        <a:spcBef>
          <a:spcPct val="45000"/>
        </a:spcBef>
        <a:spcAft>
          <a:spcPct val="0"/>
        </a:spcAft>
        <a:buChar char="»"/>
        <a:defRPr sz="2135">
          <a:solidFill>
            <a:schemeClr val="tx1"/>
          </a:solidFill>
          <a:latin typeface="+mn-lt"/>
        </a:defRPr>
      </a:lvl5pPr>
      <a:lvl6pPr marL="2739173" indent="-298474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3348820" indent="-298474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958466" indent="-298474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4568111" indent="-298474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1pPr>
      <a:lvl2pPr marL="609646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2pPr>
      <a:lvl3pPr marL="1219294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3pPr>
      <a:lvl4pPr marL="1828938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4pPr>
      <a:lvl5pPr marL="2438584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5pPr>
      <a:lvl6pPr marL="3048232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6pPr>
      <a:lvl7pPr marL="3657878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7pPr>
      <a:lvl8pPr marL="4267523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8pPr>
      <a:lvl9pPr marL="4877170" algn="l" defTabSz="1219294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4717" y="225736"/>
            <a:ext cx="10922000" cy="626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4719" y="1144588"/>
            <a:ext cx="10932584" cy="4232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545119"/>
            <a:ext cx="12202617" cy="322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7" smtClean="0">
                <a:solidFill>
                  <a:schemeClr val="tx1"/>
                </a:solidFill>
                <a:latin typeface="Segoe UI" panose="020B0502040204020203" pitchFamily="34" charset="0"/>
              </a:defRPr>
            </a:lvl1pPr>
          </a:lstStyle>
          <a:p>
            <a:fld id="{BDF3FB86-03E8-4A7E-9B15-6FD0A80CAE9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092" y="6176779"/>
            <a:ext cx="3142445" cy="19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/>
          <p:cNvGrpSpPr/>
          <p:nvPr/>
        </p:nvGrpSpPr>
        <p:grpSpPr>
          <a:xfrm>
            <a:off x="602114" y="6137147"/>
            <a:ext cx="3749757" cy="270420"/>
            <a:chOff x="451582" y="4588285"/>
            <a:chExt cx="3011671" cy="217192"/>
          </a:xfrm>
        </p:grpSpPr>
        <p:pic>
          <p:nvPicPr>
            <p:cNvPr id="16" name="Picture 15" descr="IHME_logo_acr_RGB_sm.png"/>
            <p:cNvPicPr>
              <a:picLocks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1582" y="4588285"/>
              <a:ext cx="670914" cy="217192"/>
            </a:xfrm>
            <a:prstGeom prst="rect">
              <a:avLst/>
            </a:prstGeom>
          </p:spPr>
        </p:pic>
        <p:cxnSp>
          <p:nvCxnSpPr>
            <p:cNvPr id="17" name="Straight Connector 16"/>
            <p:cNvCxnSpPr/>
            <p:nvPr userDrawn="1"/>
          </p:nvCxnSpPr>
          <p:spPr>
            <a:xfrm>
              <a:off x="1263573" y="4605293"/>
              <a:ext cx="0" cy="189061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22">
              <a:lum bright="-30000"/>
            </a:blip>
            <a:srcRect l="13858"/>
            <a:stretch/>
          </p:blipFill>
          <p:spPr>
            <a:xfrm>
              <a:off x="1679866" y="4623146"/>
              <a:ext cx="1783387" cy="15335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/>
            </p:cNvPicPr>
            <p:nvPr userDrawn="1"/>
          </p:nvPicPr>
          <p:blipFill rotWithShape="1">
            <a:blip r:embed="rId22">
              <a:lum/>
            </a:blip>
            <a:srcRect r="87556"/>
            <a:stretch/>
          </p:blipFill>
          <p:spPr>
            <a:xfrm>
              <a:off x="1392699" y="4625681"/>
              <a:ext cx="257864" cy="1533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9225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ransition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468" b="1">
          <a:solidFill>
            <a:schemeClr val="accent1"/>
          </a:solidFill>
          <a:latin typeface="Segoe UI" panose="020B0502040204020203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5pPr>
      <a:lvl6pPr marL="609567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6pPr>
      <a:lvl7pPr marL="1219132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7pPr>
      <a:lvl8pPr marL="18287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8pPr>
      <a:lvl9pPr marL="2438267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9pPr>
    </p:titleStyle>
    <p:bodyStyle>
      <a:lvl1pPr marL="309016" indent="-30901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120000"/>
        <a:buChar char="•"/>
        <a:defRPr sz="2401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1pPr>
      <a:lvl2pPr marL="755608" indent="-294201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Courier New" pitchFamily="49" charset="0"/>
        <a:buChar char="o"/>
        <a:defRPr sz="2135">
          <a:solidFill>
            <a:schemeClr val="tx1"/>
          </a:solidFill>
          <a:latin typeface="Segoe UI" panose="020B0502040204020203" pitchFamily="34" charset="0"/>
        </a:defRPr>
      </a:lvl2pPr>
      <a:lvl3pPr marL="1217018" indent="-30901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Arial" pitchFamily="34" charset="0"/>
        <a:buChar char="─"/>
        <a:defRPr sz="1868">
          <a:solidFill>
            <a:schemeClr val="tx1"/>
          </a:solidFill>
          <a:latin typeface="Segoe UI" panose="020B0502040204020203" pitchFamily="34" charset="0"/>
        </a:defRPr>
      </a:lvl3pPr>
      <a:lvl4pPr marL="1678425" indent="-309016" algn="l" rtl="0" eaLnBrk="1" fontAlgn="base" hangingPunct="1">
        <a:spcBef>
          <a:spcPct val="45000"/>
        </a:spcBef>
        <a:spcAft>
          <a:spcPct val="0"/>
        </a:spcAft>
        <a:buClr>
          <a:schemeClr val="accent1"/>
        </a:buClr>
        <a:buFont typeface="Arial" pitchFamily="34" charset="0"/>
        <a:buChar char="»"/>
        <a:defRPr sz="2135">
          <a:solidFill>
            <a:srgbClr val="404040"/>
          </a:solidFill>
          <a:latin typeface="+mn-lt"/>
        </a:defRPr>
      </a:lvl4pPr>
      <a:lvl5pPr marL="2129248" indent="-298435" algn="l" rtl="0" eaLnBrk="1" fontAlgn="base" hangingPunct="1">
        <a:spcBef>
          <a:spcPct val="45000"/>
        </a:spcBef>
        <a:spcAft>
          <a:spcPct val="0"/>
        </a:spcAft>
        <a:buChar char="»"/>
        <a:defRPr sz="2135">
          <a:solidFill>
            <a:schemeClr val="tx1"/>
          </a:solidFill>
          <a:latin typeface="+mn-lt"/>
        </a:defRPr>
      </a:lvl5pPr>
      <a:lvl6pPr marL="2738816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3348383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957948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4567515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1pPr>
      <a:lvl2pPr marL="609567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2pPr>
      <a:lvl3pPr marL="1219132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0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4pPr>
      <a:lvl5pPr marL="2438267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5pPr>
      <a:lvl6pPr marL="3047832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6pPr>
      <a:lvl7pPr marL="3657399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7pPr>
      <a:lvl8pPr marL="4266965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8pPr>
      <a:lvl9pPr marL="4876533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4717" y="225736"/>
            <a:ext cx="10922000" cy="626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4719" y="1144588"/>
            <a:ext cx="10932584" cy="4232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67"/>
          <a:stretch/>
        </p:blipFill>
        <p:spPr bwMode="auto">
          <a:xfrm>
            <a:off x="4" y="6545119"/>
            <a:ext cx="12202617" cy="322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278068" y="6164736"/>
            <a:ext cx="34977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altLang="en-US" sz="1067" smtClean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BDF3FB86-03E8-4A7E-9B15-6FD0A80CAE9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58" descr="C:\Users\Sarah\Desktop\IHME_logo_rgb-01.png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092" y="6176779"/>
            <a:ext cx="3142445" cy="19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/>
          <p:cNvGrpSpPr/>
          <p:nvPr/>
        </p:nvGrpSpPr>
        <p:grpSpPr>
          <a:xfrm>
            <a:off x="602114" y="6137147"/>
            <a:ext cx="3749757" cy="270420"/>
            <a:chOff x="451582" y="4588285"/>
            <a:chExt cx="3011671" cy="217192"/>
          </a:xfrm>
        </p:grpSpPr>
        <p:pic>
          <p:nvPicPr>
            <p:cNvPr id="16" name="Picture 15" descr="IHME_logo_acr_RGB_sm.png"/>
            <p:cNvPicPr>
              <a:picLocks/>
            </p:cNvPicPr>
            <p:nvPr userDrawn="1"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1582" y="4588285"/>
              <a:ext cx="670914" cy="217192"/>
            </a:xfrm>
            <a:prstGeom prst="rect">
              <a:avLst/>
            </a:prstGeom>
          </p:spPr>
        </p:pic>
        <p:cxnSp>
          <p:nvCxnSpPr>
            <p:cNvPr id="17" name="Straight Connector 16"/>
            <p:cNvCxnSpPr/>
            <p:nvPr userDrawn="1"/>
          </p:nvCxnSpPr>
          <p:spPr>
            <a:xfrm>
              <a:off x="1263573" y="4605293"/>
              <a:ext cx="0" cy="189061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22">
              <a:lum bright="-30000"/>
            </a:blip>
            <a:srcRect l="13858"/>
            <a:stretch/>
          </p:blipFill>
          <p:spPr>
            <a:xfrm>
              <a:off x="1679866" y="4623146"/>
              <a:ext cx="1783387" cy="15335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/>
            </p:cNvPicPr>
            <p:nvPr userDrawn="1"/>
          </p:nvPicPr>
          <p:blipFill rotWithShape="1">
            <a:blip r:embed="rId22">
              <a:lum/>
            </a:blip>
            <a:srcRect r="87556"/>
            <a:stretch/>
          </p:blipFill>
          <p:spPr>
            <a:xfrm>
              <a:off x="1392699" y="4625681"/>
              <a:ext cx="257864" cy="1533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3938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ransition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468" b="0">
          <a:solidFill>
            <a:schemeClr val="accent2">
              <a:lumMod val="75000"/>
            </a:schemeClr>
          </a:soli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accent1"/>
          </a:solidFill>
          <a:latin typeface="Arial" charset="0"/>
        </a:defRPr>
      </a:lvl5pPr>
      <a:lvl6pPr marL="609567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6pPr>
      <a:lvl7pPr marL="1219132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7pPr>
      <a:lvl8pPr marL="18287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8pPr>
      <a:lvl9pPr marL="2438267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Arial" charset="0"/>
        </a:defRPr>
      </a:lvl9pPr>
    </p:titleStyle>
    <p:bodyStyle>
      <a:lvl1pPr marL="309016" indent="-30901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120000"/>
        <a:buChar char="•"/>
        <a:defRPr sz="2401">
          <a:solidFill>
            <a:schemeClr val="tx1"/>
          </a:solidFill>
          <a:latin typeface="Segoe UI Semilight" panose="020B0402040204020203" pitchFamily="34" charset="0"/>
          <a:ea typeface="+mn-ea"/>
          <a:cs typeface="+mn-cs"/>
        </a:defRPr>
      </a:lvl1pPr>
      <a:lvl2pPr marL="755608" indent="-294201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Courier New" pitchFamily="49" charset="0"/>
        <a:buChar char="o"/>
        <a:defRPr sz="2135">
          <a:solidFill>
            <a:schemeClr val="tx1"/>
          </a:solidFill>
          <a:latin typeface="Segoe UI Semilight" panose="020B0402040204020203" pitchFamily="34" charset="0"/>
        </a:defRPr>
      </a:lvl2pPr>
      <a:lvl3pPr marL="1217018" indent="-309016" algn="l" rtl="0" eaLnBrk="1" fontAlgn="base" hangingPunct="1">
        <a:spcBef>
          <a:spcPts val="799"/>
        </a:spcBef>
        <a:spcAft>
          <a:spcPct val="0"/>
        </a:spcAft>
        <a:buClr>
          <a:schemeClr val="accent1"/>
        </a:buClr>
        <a:buSzPct val="90000"/>
        <a:buFont typeface="Arial" pitchFamily="34" charset="0"/>
        <a:buChar char="─"/>
        <a:defRPr sz="1868">
          <a:solidFill>
            <a:schemeClr val="tx1"/>
          </a:solidFill>
          <a:latin typeface="Segoe UI Semilight" panose="020B0402040204020203" pitchFamily="34" charset="0"/>
        </a:defRPr>
      </a:lvl3pPr>
      <a:lvl4pPr marL="1678425" indent="-309016" algn="l" rtl="0" eaLnBrk="1" fontAlgn="base" hangingPunct="1">
        <a:spcBef>
          <a:spcPct val="45000"/>
        </a:spcBef>
        <a:spcAft>
          <a:spcPct val="0"/>
        </a:spcAft>
        <a:buClr>
          <a:schemeClr val="accent1"/>
        </a:buClr>
        <a:buFont typeface="Arial" pitchFamily="34" charset="0"/>
        <a:buChar char="»"/>
        <a:defRPr sz="2135">
          <a:solidFill>
            <a:srgbClr val="404040"/>
          </a:solidFill>
          <a:latin typeface="+mn-lt"/>
        </a:defRPr>
      </a:lvl4pPr>
      <a:lvl5pPr marL="2129248" indent="-298435" algn="l" rtl="0" eaLnBrk="1" fontAlgn="base" hangingPunct="1">
        <a:spcBef>
          <a:spcPct val="45000"/>
        </a:spcBef>
        <a:spcAft>
          <a:spcPct val="0"/>
        </a:spcAft>
        <a:buChar char="»"/>
        <a:defRPr sz="2135">
          <a:solidFill>
            <a:schemeClr val="tx1"/>
          </a:solidFill>
          <a:latin typeface="+mn-lt"/>
        </a:defRPr>
      </a:lvl5pPr>
      <a:lvl6pPr marL="2738816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3348383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957948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4567515" indent="-298435" algn="l" rtl="0" eaLnBrk="1" fontAlgn="base" hangingPunct="1">
        <a:spcBef>
          <a:spcPct val="45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1pPr>
      <a:lvl2pPr marL="609567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2pPr>
      <a:lvl3pPr marL="1219132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0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4pPr>
      <a:lvl5pPr marL="2438267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5pPr>
      <a:lvl6pPr marL="3047832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6pPr>
      <a:lvl7pPr marL="3657399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7pPr>
      <a:lvl8pPr marL="4266965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8pPr>
      <a:lvl9pPr marL="4876533" algn="l" defTabSz="1219132" rtl="0" eaLnBrk="1" latinLnBrk="0" hangingPunct="1">
        <a:defRPr sz="24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8368" y="2319961"/>
            <a:ext cx="10363200" cy="769441"/>
          </a:xfrm>
        </p:spPr>
        <p:txBody>
          <a:bodyPr/>
          <a:lstStyle/>
          <a:p>
            <a:r>
              <a:rPr lang="en-US" sz="4400" b="0" dirty="0">
                <a:solidFill>
                  <a:schemeClr val="accent2">
                    <a:lumMod val="75000"/>
                  </a:schemeClr>
                </a:solidFill>
              </a:rPr>
              <a:t>Epi 510: Data management in Stata II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0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48D9E8-D5F1-423A-A67C-A3F970BD0E24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32444" y="215587"/>
            <a:ext cx="8134986" cy="5760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 Semilight" panose="020B0402040204020203" pitchFamily="34" charset="0"/>
              </a:rPr>
              <a:t>String functions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abbrev(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s,</a:t>
            </a:r>
            <a:r>
              <a:rPr kumimoji="0" lang="en-US" sz="24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abbreviated to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characters</a:t>
            </a:r>
            <a:endParaRPr kumimoji="0" lang="en-US" sz="2400" b="0" i="1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lower(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in lowercase</a:t>
            </a:r>
            <a:endParaRPr kumimoji="0" lang="en-US" sz="2400" b="0" i="1" u="none" strike="noStrike" kern="1200" cap="none" spc="0" normalizeH="0" baseline="30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proper(s)	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in 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titlecase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strmatch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s1,s2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returns 1 if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s2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is found in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s1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strpos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s1,s2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position in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s1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where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is first </a:t>
            </a:r>
            <a:b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found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subinstr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(s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1,s2,s3,n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s1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with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n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instances of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b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replaced with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s3</a:t>
            </a:r>
            <a:endParaRPr kumimoji="0" lang="en-US" sz="2400" b="0" i="1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substr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n1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n2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substring of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starting at</a:t>
            </a:r>
            <a:b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character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n1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, and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n2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b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characters long</a:t>
            </a:r>
            <a:endParaRPr kumimoji="0" lang="en-US" sz="2400" b="0" i="1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upper(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in uppercase</a:t>
            </a:r>
            <a:endParaRPr kumimoji="0" lang="en-US" sz="2400" b="0" i="1" u="none" strike="noStrike" kern="1200" cap="none" spc="0" normalizeH="0" baseline="30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3319463" algn="l"/>
              </a:tabLst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wordcount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number of words in </a:t>
            </a: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s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567430" y="6106437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functions</a:t>
            </a:r>
          </a:p>
        </p:txBody>
      </p:sp>
    </p:spTree>
    <p:extLst>
      <p:ext uri="{BB962C8B-B14F-4D97-AF65-F5344CB8AC3E}">
        <p14:creationId xmlns:p14="http://schemas.microsoft.com/office/powerpoint/2010/main" val="1647692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14482" y="234980"/>
            <a:ext cx="8614416" cy="5693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display lower("UNITED KINGDOM")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united kingdom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display proper("UNITED KINGDOM")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United Kingdom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display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wordcount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("UNITED KINGDOM")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display upper(lower("UNITED KINGDOM"))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UNITED KINGDOM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generate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lcCountry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lower(country)</a:t>
            </a:r>
          </a:p>
        </p:txBody>
      </p:sp>
    </p:spTree>
    <p:extLst>
      <p:ext uri="{BB962C8B-B14F-4D97-AF65-F5344CB8AC3E}">
        <p14:creationId xmlns:p14="http://schemas.microsoft.com/office/powerpoint/2010/main" val="400903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3571" y="1227407"/>
            <a:ext cx="110010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display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subinstr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("Let's replace the spaces", " ", "_", 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Let's_replace_the_spaces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</p:txBody>
      </p:sp>
    </p:spTree>
    <p:extLst>
      <p:ext uri="{BB962C8B-B14F-4D97-AF65-F5344CB8AC3E}">
        <p14:creationId xmlns:p14="http://schemas.microsoft.com/office/powerpoint/2010/main" val="172660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C59D92-9284-40A3-95B0-6E354EA48AE9}"/>
              </a:ext>
            </a:extLst>
          </p:cNvPr>
          <p:cNvSpPr/>
          <p:nvPr/>
        </p:nvSpPr>
        <p:spPr>
          <a:xfrm>
            <a:off x="2592477" y="2163679"/>
            <a:ext cx="70070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use "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gbdChildMortalityData.dta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", clear</a:t>
            </a:r>
          </a:p>
        </p:txBody>
      </p:sp>
    </p:spTree>
    <p:extLst>
      <p:ext uri="{BB962C8B-B14F-4D97-AF65-F5344CB8AC3E}">
        <p14:creationId xmlns:p14="http://schemas.microsoft.com/office/powerpoint/2010/main" val="203512474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BCC8E8D-30C8-4653-9CAF-B18952A0A630}"/>
              </a:ext>
            </a:extLst>
          </p:cNvPr>
          <p:cNvSpPr/>
          <p:nvPr/>
        </p:nvSpPr>
        <p:spPr>
          <a:xfrm>
            <a:off x="339366" y="5991288"/>
            <a:ext cx="11715822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63874" y="157897"/>
            <a:ext cx="8464251" cy="670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tab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GBD Region |      Freq.     Percent        Cum.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-----------------------------+-----------------------------------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Asia Pacific, High Income |        164        2.15        2.15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Asia, Central |        369        4.83        6.97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Asia, East |        120        1.57        8.54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Asia, South |        246        3.22       11.76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Asia, Southeast |        533        6.97       18.74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Australasia |         82        1.07       19.81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 Caribbean |        615        8.05       27.86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Europe, Central |        533        6.97       34.83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Europe, Eastern |        287        3.76       38.58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Europe, Western |        902       11.80       50.39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Latin America, Andean |        123        1.61       52.00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Latin America, Central |        369        4.83       56.82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Latin America, Southern |        123        1.61       58.43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Latin America, Tropical |         82        1.07       59.51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North Africa / Middle East |        779       10.19       69.70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North America, High Income |         82        1.07       70.77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   Oceania |        348        4.55       75.32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Sub-Saharan Africa, Central |        246        3.22       78.54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Sub-Saharan Africa, East |        615        8.05       86.59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Sub-Saharan Africa, Southern |        246        3.22       89.81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Sub-Saharan Africa, West |        779       10.19      100.00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-----------------------------+-----------------------------------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66708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44803" y="1939509"/>
            <a:ext cx="101023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gen 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asia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 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strmatch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 "Asia*") if !missing(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6805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F6D931B-77FF-4769-86B7-13A3E54EDFDE}"/>
              </a:ext>
            </a:extLst>
          </p:cNvPr>
          <p:cNvSpPr/>
          <p:nvPr/>
        </p:nvSpPr>
        <p:spPr>
          <a:xfrm>
            <a:off x="263952" y="6019571"/>
            <a:ext cx="11866650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791184" y="220797"/>
            <a:ext cx="8373880" cy="63063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tab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gbdRegion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asia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 missing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    |        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asia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GBD Region |         0          1 |     Total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----------------------+----------------------+----------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Asia Pacific, High In |         0        164 |       164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Asia, Central |         0        369 |       369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Asia, East |         0        120 |       120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Asia, South |         0        246 |       246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Asia, Southeast |         0        533 |       533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Australasia |        82          0 |        82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Caribbean |       615          0 |       615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Europe, Central |       533          0 |       533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Europe, Eastern |       287          0 |       287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Europe, Western |       902          0 |       902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Latin America, Andean |       123          0 |       123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Latin America,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Centra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|       369          0 |       369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Latin America,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Southe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|       123          0 |       123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Latin America, Tropic |        82          0 |        82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North Africa / Middle |       779          0 |       779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North America, High I |        82          0 |        82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Oceania |       348          0 |       348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Sub-Saharan Africa, C |       246          0 |       246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Sub-Saharan Africa, E |       615          0 |       615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Sub-Saharan Africa, S |       246          0 |       246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Sub-Saharan Africa, W |       779          0 |       779 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----------------------+----------------------+----------</a:t>
            </a:r>
          </a:p>
          <a:p>
            <a:pPr marL="0" marR="0" lvl="0" indent="0" algn="l" defTabSz="914400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Total |     6,211      1,432 |     7,643 </a:t>
            </a:r>
          </a:p>
        </p:txBody>
      </p:sp>
    </p:spTree>
    <p:extLst>
      <p:ext uri="{BB962C8B-B14F-4D97-AF65-F5344CB8AC3E}">
        <p14:creationId xmlns:p14="http://schemas.microsoft.com/office/powerpoint/2010/main" val="2376988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23828" y="768406"/>
            <a:ext cx="10887957" cy="4255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generate </a:t>
            </a:r>
            <a:r>
              <a: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highIncomeTemp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</a:t>
            </a:r>
            <a:r>
              <a: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strmatch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(lower(income),"*high*") if !missing(income)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tab income </a:t>
            </a:r>
            <a:r>
              <a: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highIncomeTemp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 missing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   |          </a:t>
            </a:r>
            <a:r>
              <a: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highIncomeTemp</a:t>
            </a: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Income Group |         0          1          . |     Total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---------------------+---------------------------------+----------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      |         0          0         38 |        38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High income: OECD |         0      1,271          0 |     1,271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High income: </a:t>
            </a:r>
            <a:r>
              <a: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nonOECD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|         0        861          0 |       861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Low income |     1,435          0          0 |     1,435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Lower middle income |     1,927          0          0 |     1,927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Upper middle income |     2,111          0          0 |     2,111 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---------------------+---------------------------------+----------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              Total |     5,473      2,132         38 |     7,643 </a:t>
            </a:r>
          </a:p>
        </p:txBody>
      </p:sp>
    </p:spTree>
    <p:extLst>
      <p:ext uri="{BB962C8B-B14F-4D97-AF65-F5344CB8AC3E}">
        <p14:creationId xmlns:p14="http://schemas.microsoft.com/office/powerpoint/2010/main" val="194715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857080" y="1772435"/>
            <a:ext cx="5732463" cy="769938"/>
          </a:xfrm>
        </p:spPr>
        <p:txBody>
          <a:bodyPr/>
          <a:lstStyle/>
          <a:p>
            <a:r>
              <a:rPr lang="en-US" sz="44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Exercise</a:t>
            </a:r>
            <a:endParaRPr lang="en-US" sz="480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79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44992" y="1307258"/>
            <a:ext cx="996551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 variable containing region in lowercase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another variable with region in lowercase and spaces replaced by underscores (“_”).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29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409586" y="1763418"/>
            <a:ext cx="9110727" cy="83099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Date, math, &amp; string functions</a:t>
            </a:r>
            <a:endParaRPr lang="en-US" sz="4400" dirty="0">
              <a:solidFill>
                <a:schemeClr val="tx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611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068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59496" y="1928519"/>
            <a:ext cx="10510887" cy="830997"/>
          </a:xfrm>
        </p:spPr>
        <p:txBody>
          <a:bodyPr/>
          <a:lstStyle/>
          <a:p>
            <a:r>
              <a:rPr lang="en-US" sz="4800" b="0">
                <a:solidFill>
                  <a:schemeClr val="tx1"/>
                </a:solidFill>
                <a:cs typeface="Segoe UI Semilight" panose="020B0402040204020203" pitchFamily="34" charset="0"/>
              </a:rPr>
              <a:t>Numeric-string conversion</a:t>
            </a:r>
            <a:endParaRPr lang="en-US" sz="5400" b="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74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5006" y="4302035"/>
            <a:ext cx="7201988" cy="966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string variable with numeric content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e.g.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 == “1990”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456769" y="1005841"/>
            <a:ext cx="3278462" cy="966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numeric variable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e.g.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 == 1990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606145" y="1972770"/>
            <a:ext cx="979713" cy="2189920"/>
            <a:chOff x="3997235" y="1972770"/>
            <a:chExt cx="979713" cy="2189920"/>
          </a:xfrm>
        </p:grpSpPr>
        <p:sp>
          <p:nvSpPr>
            <p:cNvPr id="6" name="Down Arrow 5"/>
            <p:cNvSpPr/>
            <p:nvPr/>
          </p:nvSpPr>
          <p:spPr>
            <a:xfrm>
              <a:off x="3997235" y="1972770"/>
              <a:ext cx="287383" cy="2189920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" name="Down Arrow 6"/>
            <p:cNvSpPr/>
            <p:nvPr/>
          </p:nvSpPr>
          <p:spPr>
            <a:xfrm rot="10800000">
              <a:off x="4689565" y="1972770"/>
              <a:ext cx="287383" cy="2189919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226527" y="274456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tostring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28573" y="274456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destring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6197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307773" y="1023317"/>
            <a:ext cx="757645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. 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tostring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 year, generate(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yearStr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yearStr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 generated as str4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. </a:t>
            </a:r>
            <a:r>
              <a:rPr kumimoji="0" lang="en-US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tostring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 year, replace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 was int now str4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. destring year, replace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year has all characters numeric; replaced as int</a:t>
            </a:r>
          </a:p>
        </p:txBody>
      </p:sp>
    </p:spTree>
    <p:extLst>
      <p:ext uri="{BB962C8B-B14F-4D97-AF65-F5344CB8AC3E}">
        <p14:creationId xmlns:p14="http://schemas.microsoft.com/office/powerpoint/2010/main" val="295812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5006" y="4302034"/>
            <a:ext cx="7201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labeled numeric variable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883171" y="1255093"/>
            <a:ext cx="24256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rPr>
              <a:t>string variable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606145" y="1972770"/>
            <a:ext cx="979713" cy="2189920"/>
            <a:chOff x="3997235" y="1972770"/>
            <a:chExt cx="979713" cy="2189920"/>
          </a:xfrm>
        </p:grpSpPr>
        <p:sp>
          <p:nvSpPr>
            <p:cNvPr id="6" name="Down Arrow 5"/>
            <p:cNvSpPr/>
            <p:nvPr/>
          </p:nvSpPr>
          <p:spPr>
            <a:xfrm>
              <a:off x="3997235" y="1972770"/>
              <a:ext cx="287383" cy="2189920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endParaRPr>
            </a:p>
          </p:txBody>
        </p:sp>
        <p:sp>
          <p:nvSpPr>
            <p:cNvPr id="7" name="Down Arrow 6"/>
            <p:cNvSpPr/>
            <p:nvPr/>
          </p:nvSpPr>
          <p:spPr>
            <a:xfrm rot="10800000">
              <a:off x="4689565" y="1972770"/>
              <a:ext cx="287383" cy="2189919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+mn-cs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592286" y="2744565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en</a:t>
            </a: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code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28572" y="2744565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3600" b="0" i="0" u="sng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dec</a:t>
            </a: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ode</a:t>
            </a:r>
          </a:p>
        </p:txBody>
      </p:sp>
    </p:spTree>
    <p:extLst>
      <p:ext uri="{BB962C8B-B14F-4D97-AF65-F5344CB8AC3E}">
        <p14:creationId xmlns:p14="http://schemas.microsoft.com/office/powerpoint/2010/main" val="423645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5869460"/>
            <a:ext cx="11973697" cy="6549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37F493-4678-45BB-A323-721B34AFD290}"/>
              </a:ext>
            </a:extLst>
          </p:cNvPr>
          <p:cNvSpPr/>
          <p:nvPr/>
        </p:nvSpPr>
        <p:spPr>
          <a:xfrm>
            <a:off x="1169649" y="239559"/>
            <a:ext cx="10468170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. encode region, gen(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regionCode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.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labelbook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regionCode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------------------------------------------------------------------------------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value label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regionCode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------------------------------------------------------------------------------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values                                    labels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range:  [1,7]                     string length:  [10,26]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N:  7                 unique at full length:  yes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gaps:  no                  unique at length 12:  yes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missing .*:  0                           null string:  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                    leading/trailing blanks:  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                         numeric -&gt; numeric:  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definition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1   East Asia &amp; Pacific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2   Europe &amp; Central Asia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3   Latin America &amp; Caribbean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4   Middle East &amp; North Africa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5   North America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6   South Asia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        7   Sub-Saharan Africa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   variables: 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regionCode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580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64849" y="1941415"/>
            <a:ext cx="8561388" cy="830997"/>
          </a:xfrm>
        </p:spPr>
        <p:txBody>
          <a:bodyPr/>
          <a:lstStyle/>
          <a:p>
            <a:r>
              <a:rPr lang="en-US" sz="4800" b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Extended generation functions</a:t>
            </a:r>
            <a:endParaRPr lang="en-US" sz="4400" b="0">
              <a:solidFill>
                <a:schemeClr val="tx1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841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05F4022-A814-4982-BCCB-4FAB9FC558EF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44257" y="1441254"/>
            <a:ext cx="7780337" cy="1836738"/>
          </a:xfrm>
        </p:spPr>
        <p:txBody>
          <a:bodyPr/>
          <a:lstStyle/>
          <a:p>
            <a:r>
              <a:rPr lang="en-US" sz="4400" err="1">
                <a:solidFill>
                  <a:schemeClr val="tx1"/>
                </a:solidFill>
                <a:latin typeface="ProFontWindows" panose="02000409000000000000" pitchFamily="49" charset="0"/>
                <a:cs typeface="Monaco"/>
              </a:rPr>
              <a:t>egen</a:t>
            </a:r>
            <a:br>
              <a:rPr lang="en-US" sz="4400">
                <a:solidFill>
                  <a:schemeClr val="tx1"/>
                </a:solidFill>
                <a:latin typeface="Monaco"/>
                <a:cs typeface="Monaco"/>
              </a:rPr>
            </a:br>
            <a:r>
              <a:rPr lang="en-US">
                <a:solidFill>
                  <a:schemeClr val="tx1"/>
                </a:solidFill>
                <a:latin typeface="Segoe UI Semilight" panose="020B0402040204020203" pitchFamily="34" charset="0"/>
                <a:cs typeface="Monaco"/>
              </a:rPr>
              <a:t>generate a new variable using extended generation functions</a:t>
            </a:r>
            <a:endParaRPr lang="en-US">
              <a:solidFill>
                <a:schemeClr val="tx1"/>
              </a:solidFill>
              <a:latin typeface="Segoe UI Semilight" panose="020B0402040204020203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444882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egen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76066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A3AF53-92A2-41CD-97DA-6BFF921F9823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4081" y="1285782"/>
            <a:ext cx="10444899" cy="404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 constant variable containing the minimum value of the variable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pop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egen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minPop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 min(pop)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 constant variable containing the total (sum) of all observations of the variable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pop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egen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totalPop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 = total(pop)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548576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egen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16055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89056" y="1913837"/>
            <a:ext cx="5732463" cy="769938"/>
          </a:xfrm>
        </p:spPr>
        <p:txBody>
          <a:bodyPr/>
          <a:lstStyle/>
          <a:p>
            <a:r>
              <a:rPr lang="en-US" sz="44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Exercise</a:t>
            </a:r>
            <a:endParaRPr lang="en-US" sz="4800">
              <a:solidFill>
                <a:schemeClr val="tx1"/>
              </a:solidFill>
              <a:latin typeface="ProFontWindows" panose="02000409000000000000" pitchFamily="49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38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Dates: Four ways to store dates in Stata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484188" y="1143000"/>
          <a:ext cx="10972800" cy="3750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7121">
                  <a:extLst>
                    <a:ext uri="{9D8B030D-6E8A-4147-A177-3AD203B41FA5}">
                      <a16:colId xmlns:a16="http://schemas.microsoft.com/office/drawing/2014/main" val="94211402"/>
                    </a:ext>
                  </a:extLst>
                </a:gridCol>
                <a:gridCol w="1802674">
                  <a:extLst>
                    <a:ext uri="{9D8B030D-6E8A-4147-A177-3AD203B41FA5}">
                      <a16:colId xmlns:a16="http://schemas.microsoft.com/office/drawing/2014/main" val="675784292"/>
                    </a:ext>
                  </a:extLst>
                </a:gridCol>
                <a:gridCol w="1743891">
                  <a:extLst>
                    <a:ext uri="{9D8B030D-6E8A-4147-A177-3AD203B41FA5}">
                      <a16:colId xmlns:a16="http://schemas.microsoft.com/office/drawing/2014/main" val="295866595"/>
                    </a:ext>
                  </a:extLst>
                </a:gridCol>
                <a:gridCol w="2339114">
                  <a:extLst>
                    <a:ext uri="{9D8B030D-6E8A-4147-A177-3AD203B41FA5}">
                      <a16:colId xmlns:a16="http://schemas.microsoft.com/office/drawing/2014/main" val="18042413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Readability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Usability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Transferability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598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Components</a:t>
                      </a:r>
                      <a:b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</a:br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(e.g. day, month,</a:t>
                      </a:r>
                      <a:r>
                        <a:rPr lang="en-US" baseline="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 and year </a:t>
                      </a:r>
                      <a:r>
                        <a:rPr lang="en-US" baseline="0" dirty="0" err="1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vars</a:t>
                      </a:r>
                      <a:r>
                        <a:rPr lang="en-US" baseline="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)</a:t>
                      </a:r>
                      <a:endParaRPr lang="en-US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7883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Human Readable</a:t>
                      </a:r>
                      <a:r>
                        <a:rPr lang="en-US" baseline="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 Format (HRF)</a:t>
                      </a:r>
                      <a:br>
                        <a:rPr lang="en-US" baseline="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</a:br>
                      <a:r>
                        <a:rPr lang="en-US" baseline="0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(e.g. "12 Dec 2020")</a:t>
                      </a:r>
                      <a:endParaRPr lang="en-US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Moderate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0704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Stata Internal Format (SIF)</a:t>
                      </a:r>
                    </a:p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(e.g. days since 01jan1960 = 18,282)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Moderate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253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Formatted SID</a:t>
                      </a:r>
                    </a:p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(e.g. SIF with HRF labels)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42786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datetime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958439963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52946" y="1459396"/>
            <a:ext cx="1031701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 new variable that contains the total number of under-five deaths.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Create a variable that contains the mean under 5 mortality rate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7141" y="612210"/>
            <a:ext cx="118333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16600" b="0" i="0" u="none" strike="noStrike" kern="1200" cap="none" spc="0" normalizeH="0" baseline="0" noProof="0">
                <a:ln>
                  <a:noFill/>
                </a:ln>
                <a:solidFill>
                  <a:srgbClr val="6A1719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05422" y="1257417"/>
            <a:ext cx="8266100" cy="319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120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broad approaches:</a:t>
            </a:r>
          </a:p>
          <a:p>
            <a:pPr marL="457200" marR="0" lvl="0" indent="-339725" algn="l" defTabSz="914400" rtl="0" eaLnBrk="1" fontAlgn="auto" latinLnBrk="0" hangingPunct="1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Clr>
                <a:srgbClr val="6A1719"/>
              </a:buClr>
              <a:buSzPct val="110000"/>
              <a:buFont typeface="Gotham Light" panose="02000603030000020004" pitchFamily="2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if</a:t>
            </a:r>
            <a:b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</a:b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457200" marR="0" lvl="0" indent="-339725" algn="l" defTabSz="914400" rtl="0" eaLnBrk="1" fontAlgn="auto" latinLnBrk="0" hangingPunct="1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Clr>
                <a:srgbClr val="6A1719"/>
              </a:buClr>
              <a:buSzPct val="110000"/>
              <a:buFont typeface="Gotham Light" panose="02000603030000020004" pitchFamily="2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in</a:t>
            </a:r>
            <a:b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</a:b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B0604020202020204" charset="0"/>
              <a:ea typeface="+mn-ea"/>
              <a:cs typeface="+mn-cs"/>
            </a:endParaRPr>
          </a:p>
          <a:p>
            <a:pPr marL="457200" marR="0" lvl="0" indent="-339725" algn="l" defTabSz="914400" rtl="0" eaLnBrk="1" fontAlgn="auto" latinLnBrk="0" hangingPunct="1">
              <a:lnSpc>
                <a:spcPts val="3800"/>
              </a:lnSpc>
              <a:spcBef>
                <a:spcPts val="0"/>
              </a:spcBef>
              <a:spcAft>
                <a:spcPts val="0"/>
              </a:spcAft>
              <a:buClr>
                <a:srgbClr val="6A1719"/>
              </a:buClr>
              <a:buSzPct val="110000"/>
              <a:buFont typeface="Gotham Light" panose="02000603030000020004" pitchFamily="2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B0604020202020204" charset="0"/>
                <a:ea typeface="+mn-ea"/>
                <a:cs typeface="+mn-cs"/>
              </a:rPr>
              <a:t>by</a:t>
            </a:r>
          </a:p>
        </p:txBody>
      </p:sp>
    </p:spTree>
    <p:extLst>
      <p:ext uri="{BB962C8B-B14F-4D97-AF65-F5344CB8AC3E}">
        <p14:creationId xmlns:p14="http://schemas.microsoft.com/office/powerpoint/2010/main" val="3129191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7FD16E-D8AA-4180-803C-34083FC889FE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67266" y="860493"/>
            <a:ext cx="1068999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by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 repeats command for each group of observations having the same values of variables in 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varlist</a:t>
            </a: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srgbClr val="6A171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rgbClr val="308600">
                  <a:lumMod val="75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rgbClr val="308600">
                  <a:lumMod val="75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by </a:t>
            </a:r>
            <a:r>
              <a:rPr kumimoji="0" lang="en-US" sz="3600" b="0" i="1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varlist</a:t>
            </a: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: </a:t>
            </a:r>
            <a:r>
              <a:rPr kumimoji="0" lang="en-US" sz="3600" b="0" i="1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stata_cmd</a:t>
            </a:r>
            <a:endParaRPr kumimoji="0" lang="en-US" sz="3600" b="0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data must be</a:t>
            </a:r>
            <a:b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sorted by 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varlist</a:t>
            </a:r>
            <a:endParaRPr kumimoji="0" lang="en-US" sz="2800" b="0" i="1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9529722" y="608881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by</a:t>
            </a:r>
          </a:p>
        </p:txBody>
      </p:sp>
      <p:sp>
        <p:nvSpPr>
          <p:cNvPr id="2" name="Rectangle 1"/>
          <p:cNvSpPr/>
          <p:nvPr/>
        </p:nvSpPr>
        <p:spPr>
          <a:xfrm>
            <a:off x="7076193" y="4452273"/>
            <a:ext cx="65594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>
                <a:ln>
                  <a:noFill/>
                </a:ln>
                <a:solidFill>
                  <a:srgbClr val="6A171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05740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DC1170-FD06-4444-A771-E8C90020A42B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20192" y="955964"/>
            <a:ext cx="8020775" cy="4072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If data are already sorted by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region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…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by region: summarize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neoMR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Otherwise…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sort region</a:t>
            </a: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by region: summarize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neoMR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or…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bysort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 region: summarize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neoMR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+mn-cs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9568844" y="608881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by</a:t>
            </a:r>
          </a:p>
        </p:txBody>
      </p:sp>
    </p:spTree>
    <p:extLst>
      <p:ext uri="{BB962C8B-B14F-4D97-AF65-F5344CB8AC3E}">
        <p14:creationId xmlns:p14="http://schemas.microsoft.com/office/powerpoint/2010/main" val="417502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5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44832" y="1973216"/>
            <a:ext cx="83023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bysort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 region: summarize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neoMR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+mn-cs"/>
              </a:rPr>
              <a:t> if year&gt;=2000</a:t>
            </a:r>
          </a:p>
        </p:txBody>
      </p:sp>
    </p:spTree>
    <p:extLst>
      <p:ext uri="{BB962C8B-B14F-4D97-AF65-F5344CB8AC3E}">
        <p14:creationId xmlns:p14="http://schemas.microsoft.com/office/powerpoint/2010/main" val="2895948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5105" y="1696317"/>
            <a:ext cx="7905138" cy="626005"/>
          </a:xfrm>
        </p:spPr>
        <p:txBody>
          <a:bodyPr/>
          <a:lstStyle/>
          <a:p>
            <a:r>
              <a:rPr lang="en-US" sz="4800" b="0">
                <a:solidFill>
                  <a:schemeClr val="tx1"/>
                </a:solidFill>
                <a:cs typeface="Segoe UI Semilight" panose="020B0402040204020203" pitchFamily="34" charset="0"/>
              </a:rPr>
              <a:t>Exercise</a:t>
            </a:r>
            <a:endParaRPr lang="en-US" sz="4400" b="0">
              <a:solidFill>
                <a:schemeClr val="tx1"/>
              </a:solidFill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9705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80608" y="1133956"/>
            <a:ext cx="10058400" cy="2677656"/>
          </a:xfrm>
        </p:spPr>
        <p:txBody>
          <a:bodyPr/>
          <a:lstStyle/>
          <a:p>
            <a:r>
              <a:rPr lang="en-US" sz="2800" b="0">
                <a:solidFill>
                  <a:schemeClr val="tx1"/>
                </a:solidFill>
              </a:rPr>
              <a:t>Use </a:t>
            </a:r>
            <a:r>
              <a:rPr lang="en-US" sz="2800" b="0" err="1">
                <a:solidFill>
                  <a:schemeClr val="tx1"/>
                </a:solidFill>
                <a:latin typeface="ProFontWindows" panose="020B0604020202020204" charset="0"/>
              </a:rPr>
              <a:t>tabstat</a:t>
            </a:r>
            <a:r>
              <a:rPr lang="en-US" sz="2800" b="0">
                <a:solidFill>
                  <a:schemeClr val="tx1"/>
                </a:solidFill>
                <a:cs typeface="Segoe UI" panose="020B0502040204020203" pitchFamily="34" charset="0"/>
              </a:rPr>
              <a:t> to produce s</a:t>
            </a:r>
            <a:r>
              <a:rPr lang="en-US" sz="2800" b="0">
                <a:solidFill>
                  <a:schemeClr val="tx1"/>
                </a:solidFill>
              </a:rPr>
              <a:t>ummary statistics of neonatal mortality by year if year&gt;=2000.</a:t>
            </a:r>
            <a:br>
              <a:rPr lang="en-US" sz="2800" b="0">
                <a:solidFill>
                  <a:schemeClr val="tx1"/>
                </a:solidFill>
              </a:rPr>
            </a:br>
            <a:br>
              <a:rPr lang="en-US" sz="2800" b="0">
                <a:solidFill>
                  <a:schemeClr val="tx1"/>
                </a:solidFill>
              </a:rPr>
            </a:br>
            <a:r>
              <a:rPr lang="en-US" sz="2800" b="0">
                <a:solidFill>
                  <a:schemeClr val="tx1"/>
                </a:solidFill>
              </a:rPr>
              <a:t>Add a </a:t>
            </a:r>
            <a:r>
              <a:rPr lang="en-US" sz="2800" b="0" err="1">
                <a:solidFill>
                  <a:schemeClr val="tx1"/>
                </a:solidFill>
                <a:latin typeface="ProFontWindows" panose="020B0604020202020204" charset="0"/>
              </a:rPr>
              <a:t>bysort</a:t>
            </a:r>
            <a:r>
              <a:rPr lang="en-US" sz="2800" b="0">
                <a:solidFill>
                  <a:schemeClr val="tx1"/>
                </a:solidFill>
              </a:rPr>
              <a:t> prefix to the above command to create separate tables for each region containing summary statistics of neonatal mortality by year.</a:t>
            </a:r>
          </a:p>
        </p:txBody>
      </p:sp>
    </p:spTree>
    <p:extLst>
      <p:ext uri="{BB962C8B-B14F-4D97-AF65-F5344CB8AC3E}">
        <p14:creationId xmlns:p14="http://schemas.microsoft.com/office/powerpoint/2010/main" val="145014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49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1803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/>
          <a:p>
            <a:r>
              <a:rPr lang="en-US" dirty="0"/>
              <a:t>Creating &amp; formatting SIF dates from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5452" y="1231492"/>
            <a:ext cx="9554977" cy="442528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generate </a:t>
            </a:r>
            <a:r>
              <a:rPr lang="en-US" i="1" dirty="0">
                <a:latin typeface="ProFontWindows" panose="020B0604020202020204" charset="0"/>
              </a:rPr>
              <a:t>date</a:t>
            </a:r>
            <a:r>
              <a:rPr lang="en-US" dirty="0">
                <a:latin typeface="ProFontWindows" panose="020B0604020202020204" charset="0"/>
              </a:rPr>
              <a:t> = </a:t>
            </a:r>
            <a:r>
              <a:rPr lang="en-US" dirty="0" err="1">
                <a:latin typeface="ProFontWindows" panose="020B0604020202020204" charset="0"/>
              </a:rPr>
              <a:t>mdy</a:t>
            </a:r>
            <a:r>
              <a:rPr lang="en-US" dirty="0">
                <a:latin typeface="ProFontWindows" panose="020B0604020202020204" charset="0"/>
              </a:rPr>
              <a:t>(</a:t>
            </a:r>
            <a:r>
              <a:rPr lang="en-US" i="1" dirty="0">
                <a:latin typeface="ProFontWindows" panose="020B0604020202020204" charset="0"/>
              </a:rPr>
              <a:t>month</a:t>
            </a:r>
            <a:r>
              <a:rPr lang="en-US" dirty="0">
                <a:latin typeface="ProFontWindows" panose="020B0604020202020204" charset="0"/>
              </a:rPr>
              <a:t>, </a:t>
            </a:r>
            <a:r>
              <a:rPr lang="en-US" i="1" dirty="0">
                <a:latin typeface="ProFontWindows" panose="020B0604020202020204" charset="0"/>
              </a:rPr>
              <a:t>day</a:t>
            </a:r>
            <a:r>
              <a:rPr lang="en-US" dirty="0">
                <a:latin typeface="ProFontWindows" panose="020B0604020202020204" charset="0"/>
              </a:rPr>
              <a:t>, </a:t>
            </a:r>
            <a:r>
              <a:rPr lang="en-US" i="1" dirty="0">
                <a:latin typeface="ProFontWindows" panose="020B0604020202020204" charset="0"/>
              </a:rPr>
              <a:t>year</a:t>
            </a:r>
            <a:r>
              <a:rPr lang="en-US" dirty="0">
                <a:latin typeface="ProFontWindows" panose="020B0604020202020204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format %td </a:t>
            </a:r>
            <a:r>
              <a:rPr lang="en-US" i="1" dirty="0">
                <a:latin typeface="ProFontWindows" panose="020B0604020202020204" charset="0"/>
              </a:rPr>
              <a:t>date</a:t>
            </a:r>
          </a:p>
          <a:p>
            <a:pPr marL="0" indent="0">
              <a:buNone/>
            </a:pPr>
            <a:endParaRPr lang="en-US" i="1" dirty="0">
              <a:latin typeface="ProFontWindows" panose="020B0604020202020204" charset="0"/>
            </a:endParaRPr>
          </a:p>
          <a:p>
            <a:pPr marL="0" indent="0">
              <a:buNone/>
            </a:pPr>
            <a:r>
              <a:rPr lang="it-IT" dirty="0">
                <a:latin typeface="ProFontWindows" panose="020B0604020202020204" charset="0"/>
              </a:rPr>
              <a:t>display mdy(12, 1, 2019)</a:t>
            </a:r>
          </a:p>
          <a:p>
            <a:pPr marL="0" indent="0">
              <a:buNone/>
            </a:pPr>
            <a:r>
              <a:rPr lang="it-IT" dirty="0">
                <a:latin typeface="ProFontWindows" panose="020B0604020202020204" charset="0"/>
              </a:rPr>
              <a:t>21884</a:t>
            </a:r>
          </a:p>
          <a:p>
            <a:pPr marL="0" indent="0">
              <a:buNone/>
            </a:pPr>
            <a:endParaRPr lang="it-IT" dirty="0">
              <a:latin typeface="ProFontWindows" panose="020B0604020202020204" charset="0"/>
            </a:endParaRPr>
          </a:p>
          <a:p>
            <a:pPr marL="0" indent="0">
              <a:buNone/>
            </a:pPr>
            <a:r>
              <a:rPr lang="it-IT" dirty="0">
                <a:latin typeface="ProFontWindows" panose="020B0604020202020204" charset="0"/>
              </a:rPr>
              <a:t>display %td mdy(12, 1, 2019)</a:t>
            </a:r>
          </a:p>
          <a:p>
            <a:pPr marL="0" indent="0">
              <a:buNone/>
            </a:pPr>
            <a:r>
              <a:rPr lang="it-IT" dirty="0">
                <a:latin typeface="ProFontWindows" panose="020B0604020202020204" charset="0"/>
              </a:rPr>
              <a:t>01dec2019</a:t>
            </a:r>
          </a:p>
          <a:p>
            <a:pPr marL="0" indent="0">
              <a:buNone/>
            </a:pPr>
            <a:endParaRPr lang="en-US" i="1" dirty="0">
              <a:latin typeface="ProFontWindows" panose="020B0604020202020204" charset="0"/>
            </a:endParaRPr>
          </a:p>
          <a:p>
            <a:endParaRPr lang="en-US" dirty="0"/>
          </a:p>
          <a:p>
            <a:r>
              <a:rPr lang="en-US" dirty="0"/>
              <a:t>From HRF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datetime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1652350001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03503" y="1439777"/>
            <a:ext cx="1648208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166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Bell MT" panose="02020503060305020303" pitchFamily="18" charset="0"/>
                <a:ea typeface="+mn-ea"/>
                <a:cs typeface="Baskerville"/>
              </a:rPr>
              <a:t>&amp;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55818" y="1837719"/>
            <a:ext cx="10922000" cy="1446550"/>
          </a:xfrm>
        </p:spPr>
        <p:txBody>
          <a:bodyPr/>
          <a:lstStyle/>
          <a:p>
            <a:r>
              <a:rPr lang="en-US" sz="4800" b="0">
                <a:solidFill>
                  <a:schemeClr val="tx1"/>
                </a:solidFill>
                <a:latin typeface="ProFontWindows" panose="02000409000000000000" pitchFamily="49" charset="0"/>
              </a:rPr>
              <a:t>by</a:t>
            </a:r>
            <a:r>
              <a:rPr lang="en-US" sz="4000" b="0">
                <a:solidFill>
                  <a:schemeClr val="tx1"/>
                </a:solidFill>
              </a:rPr>
              <a:t> is a powerhouse</a:t>
            </a:r>
            <a:br>
              <a:rPr lang="en-US" sz="4000" b="0">
                <a:solidFill>
                  <a:schemeClr val="tx1"/>
                </a:solidFill>
              </a:rPr>
            </a:br>
            <a:r>
              <a:rPr lang="en-US" sz="4000" b="0">
                <a:solidFill>
                  <a:schemeClr val="tx1"/>
                </a:solidFill>
              </a:rPr>
              <a:t>  we’ll revisit it</a:t>
            </a:r>
          </a:p>
        </p:txBody>
      </p:sp>
    </p:spTree>
    <p:extLst>
      <p:ext uri="{BB962C8B-B14F-4D97-AF65-F5344CB8AC3E}">
        <p14:creationId xmlns:p14="http://schemas.microsoft.com/office/powerpoint/2010/main" val="4195545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955842" y="63372"/>
            <a:ext cx="10280316" cy="1303699"/>
            <a:chOff x="-568158" y="2777151"/>
            <a:chExt cx="10280316" cy="1303699"/>
          </a:xfrm>
        </p:grpSpPr>
        <p:sp>
          <p:nvSpPr>
            <p:cNvPr id="3" name="Rectangle 2"/>
            <p:cNvSpPr/>
            <p:nvPr/>
          </p:nvSpPr>
          <p:spPr>
            <a:xfrm>
              <a:off x="72428" y="2777151"/>
              <a:ext cx="8999144" cy="130369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-568158" y="3128918"/>
              <a:ext cx="10280316" cy="6001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[by</a:t>
              </a:r>
              <a:r>
                <a:rPr kumimoji="0" 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 </a:t>
              </a:r>
              <a:r>
                <a:rPr kumimoji="0" lang="en-US" sz="1800" b="0" i="1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varlist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:]</a:t>
              </a:r>
              <a:r>
                <a:rPr kumimoji="0" 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 command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 [</a:t>
              </a:r>
              <a:r>
                <a:rPr kumimoji="0" lang="en-US" sz="1800" b="0" i="1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varlist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] [=</a:t>
              </a:r>
              <a:r>
                <a:rPr kumimoji="0" lang="en-US" sz="1800" b="0" i="1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exp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][if </a:t>
              </a:r>
              <a:r>
                <a:rPr kumimoji="0" lang="en-US" sz="1800" b="0" i="1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exp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][in </a:t>
              </a:r>
              <a:r>
                <a:rPr kumimoji="0" 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range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] [</a:t>
              </a:r>
              <a:r>
                <a:rPr kumimoji="0" 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weight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][, </a:t>
              </a:r>
              <a:r>
                <a:rPr kumimoji="0" 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options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FontWindows" panose="02000409000000000000" pitchFamily="49" charset="0"/>
                  <a:ea typeface="+mn-ea"/>
                  <a:cs typeface="Monaco"/>
                </a:rPr>
                <a:t>]</a:t>
              </a: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406001" y="2175543"/>
            <a:ext cx="5379999" cy="15209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by </a:t>
            </a:r>
            <a:r>
              <a:rPr kumimoji="0" lang="en-US" sz="3600" b="0" i="1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varlist</a:t>
            </a: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54"/>
              </a:spcBef>
              <a:spcAft>
                <a:spcPts val="0"/>
              </a:spcAft>
              <a:buClr>
                <a:srgbClr val="5BBB0E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Monaco"/>
              </a:rPr>
              <a:t>optionally repeat command</a:t>
            </a:r>
            <a:b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Monaco"/>
              </a:rPr>
            </a:b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Monaco"/>
              </a:rPr>
              <a:t>by values of variables in 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varlist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57711">
            <a:off x="2136581" y="1078082"/>
            <a:ext cx="2983397" cy="976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8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/>
          <a:p>
            <a:r>
              <a:rPr lang="en-US" dirty="0"/>
              <a:t>Creating &amp; formatting SIF dates from HRFs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5452" y="1231492"/>
            <a:ext cx="9554977" cy="442528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generate </a:t>
            </a:r>
            <a:r>
              <a:rPr lang="en-US" i="1" dirty="0">
                <a:latin typeface="ProFontWindows" panose="020B0604020202020204" charset="0"/>
              </a:rPr>
              <a:t>date</a:t>
            </a:r>
            <a:r>
              <a:rPr lang="en-US" dirty="0">
                <a:latin typeface="ProFontWindows" panose="020B0604020202020204" charset="0"/>
              </a:rPr>
              <a:t> = date(</a:t>
            </a:r>
            <a:r>
              <a:rPr lang="en-US" i="1" dirty="0" err="1">
                <a:latin typeface="ProFontWindows" panose="020B0604020202020204" charset="0"/>
              </a:rPr>
              <a:t>HRFstr</a:t>
            </a:r>
            <a:r>
              <a:rPr lang="en-US" dirty="0">
                <a:latin typeface="ProFontWindows" panose="020B0604020202020204" charset="0"/>
              </a:rPr>
              <a:t>, </a:t>
            </a:r>
            <a:r>
              <a:rPr lang="en-US" i="1" dirty="0">
                <a:latin typeface="ProFontWindows" panose="020B0604020202020204" charset="0"/>
              </a:rPr>
              <a:t>mask</a:t>
            </a:r>
            <a:r>
              <a:rPr lang="en-US" dirty="0">
                <a:latin typeface="ProFontWindows" panose="020B0604020202020204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format %td </a:t>
            </a:r>
            <a:r>
              <a:rPr lang="en-US" i="1" dirty="0">
                <a:latin typeface="ProFontWindows" panose="020B0604020202020204" charset="0"/>
              </a:rPr>
              <a:t>date</a:t>
            </a:r>
          </a:p>
          <a:p>
            <a:pPr marL="0" indent="0">
              <a:buNone/>
            </a:pPr>
            <a:endParaRPr lang="en-US" i="1" dirty="0">
              <a:latin typeface="ProFontWindows" panose="020B0604020202020204" charset="0"/>
            </a:endParaRP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display date("01/12/2019", "DMY")</a:t>
            </a: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21884</a:t>
            </a:r>
          </a:p>
          <a:p>
            <a:pPr marL="0" indent="0">
              <a:buNone/>
            </a:pPr>
            <a:endParaRPr lang="en-US" dirty="0">
              <a:latin typeface="ProFontWindows" panose="020B0604020202020204" charset="0"/>
            </a:endParaRP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display %td date("01/12/2019", "DMY")</a:t>
            </a:r>
          </a:p>
          <a:p>
            <a:pPr marL="0" indent="0">
              <a:buNone/>
            </a:pPr>
            <a:r>
              <a:rPr lang="en-US" dirty="0">
                <a:latin typeface="ProFontWindows" panose="020B0604020202020204" charset="0"/>
              </a:rPr>
              <a:t>01dec2019</a:t>
            </a:r>
          </a:p>
          <a:p>
            <a:pPr marL="0" indent="0">
              <a:buNone/>
            </a:pPr>
            <a:endParaRPr lang="en-US" i="1" dirty="0">
              <a:latin typeface="ProFontWindows" panose="020B0604020202020204" charset="0"/>
            </a:endParaRPr>
          </a:p>
          <a:p>
            <a:endParaRPr lang="en-US" dirty="0"/>
          </a:p>
          <a:p>
            <a:r>
              <a:rPr lang="en-US" dirty="0"/>
              <a:t>From HRF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datetime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312887610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2938" y="800124"/>
            <a:ext cx="5560141" cy="5740788"/>
          </a:xfrm>
          <a:solidFill>
            <a:schemeClr val="bg1"/>
          </a:solidFill>
        </p:spPr>
        <p:txBody>
          <a:bodyPr numCol="1"/>
          <a:lstStyle/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%td 21884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01dec2019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year(21884)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2019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month(21884)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12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day(21884)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1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</a:t>
            </a:r>
            <a:r>
              <a:rPr lang="en-US" sz="2200" dirty="0" err="1">
                <a:latin typeface="ProFontWindows" panose="020B0604020202020204" charset="0"/>
              </a:rPr>
              <a:t>dow</a:t>
            </a:r>
            <a:r>
              <a:rPr lang="en-US" sz="2200" dirty="0">
                <a:latin typeface="ProFontWindows" panose="020B0604020202020204" charset="0"/>
              </a:rPr>
              <a:t>(21884)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0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. display </a:t>
            </a:r>
            <a:r>
              <a:rPr lang="en-US" sz="2200" dirty="0" err="1">
                <a:latin typeface="ProFontWindows" panose="020B0604020202020204" charset="0"/>
              </a:rPr>
              <a:t>doy</a:t>
            </a:r>
            <a:r>
              <a:rPr lang="en-US" sz="2200" dirty="0">
                <a:latin typeface="ProFontWindows" panose="020B0604020202020204" charset="0"/>
              </a:rPr>
              <a:t>(21884)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latin typeface="ProFontWindows" panose="020B0604020202020204" charset="0"/>
              </a:rPr>
              <a:t>335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/>
          <a:p>
            <a:r>
              <a:rPr lang="en-US" dirty="0"/>
              <a:t>Extracting components from SIF dates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datetime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333277830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7183" y="1637070"/>
            <a:ext cx="7234081" cy="2875937"/>
          </a:xfrm>
          <a:solidFill>
            <a:schemeClr val="bg1"/>
          </a:solidFill>
        </p:spPr>
        <p:txBody>
          <a:bodyPr numCol="1"/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latin typeface="ProFontWindows" panose="020B0604020202020204" charset="0"/>
              </a:rPr>
              <a:t>generate </a:t>
            </a:r>
            <a:r>
              <a:rPr lang="en-US" sz="2400" i="1" dirty="0" err="1">
                <a:latin typeface="ProFontWindows" panose="020B0604020202020204" charset="0"/>
              </a:rPr>
              <a:t>datestr</a:t>
            </a:r>
            <a:r>
              <a:rPr lang="en-US" sz="2400" dirty="0">
                <a:latin typeface="ProFontWindows" panose="020B0604020202020204" charset="0"/>
              </a:rPr>
              <a:t> = string(</a:t>
            </a:r>
            <a:r>
              <a:rPr lang="en-US" sz="2400" i="1" dirty="0" err="1">
                <a:latin typeface="ProFontWindows" panose="020B0604020202020204" charset="0"/>
              </a:rPr>
              <a:t>sif</a:t>
            </a:r>
            <a:r>
              <a:rPr lang="en-US" sz="2400" dirty="0">
                <a:latin typeface="ProFontWindows" panose="020B0604020202020204" charset="0"/>
              </a:rPr>
              <a:t>, "%td")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>
              <a:latin typeface="ProFontWindows" panose="020B060402020202020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latin typeface="ProFontWindows" panose="020B0604020202020204" charset="0"/>
              </a:rPr>
              <a:t>. display string(21884, "%td")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latin typeface="ProFontWindows" panose="020B0604020202020204" charset="0"/>
              </a:rPr>
              <a:t>01dec2019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7" y="225736"/>
            <a:ext cx="10922000" cy="626005"/>
          </a:xfrm>
        </p:spPr>
        <p:txBody>
          <a:bodyPr/>
          <a:lstStyle/>
          <a:p>
            <a:r>
              <a:rPr lang="en-US" dirty="0"/>
              <a:t>Creating HRFs from SIF dates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datetime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oFontWindows" panose="02000409000000000000" pitchFamily="49" charset="0"/>
              <a:ea typeface="+mn-ea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53965471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78BF46-1651-4372-B750-C7CAF3205822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77817" y="603592"/>
            <a:ext cx="8134986" cy="4837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 Semilight" panose="020B0402040204020203" pitchFamily="34" charset="0"/>
              </a:rPr>
              <a:t>Math functions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abs(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Absolute value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exp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e</a:t>
            </a:r>
            <a:r>
              <a:rPr kumimoji="0" lang="en-US" sz="2800" b="0" i="1" u="none" strike="noStrike" kern="1200" cap="none" spc="0" normalizeH="0" baseline="3000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ln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natural log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log10(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base-10 log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max(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x1…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xn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max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x1…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xn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min(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x1…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xn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	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min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x1…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xn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oFontWindows"/>
              <a:ea typeface="+mn-ea"/>
              <a:cs typeface="ProFontWindow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mod(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y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modulus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with respect to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225675" algn="l"/>
              </a:tabLst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sqrt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square-root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416601" y="601957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functions</a:t>
            </a:r>
          </a:p>
        </p:txBody>
      </p:sp>
    </p:spTree>
    <p:extLst>
      <p:ext uri="{BB962C8B-B14F-4D97-AF65-F5344CB8AC3E}">
        <p14:creationId xmlns:p14="http://schemas.microsoft.com/office/powerpoint/2010/main" val="341019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2322AF-8904-44EC-BC46-95AD22595233}"/>
              </a:ext>
            </a:extLst>
          </p:cNvPr>
          <p:cNvSpPr/>
          <p:nvPr/>
        </p:nvSpPr>
        <p:spPr>
          <a:xfrm>
            <a:off x="8354590" y="6019571"/>
            <a:ext cx="3776011" cy="5127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86512" y="911602"/>
            <a:ext cx="8134986" cy="414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 Semilight" panose="020B0402040204020203" pitchFamily="34" charset="0"/>
              </a:rPr>
              <a:t>Math functions: rounding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1748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ceil(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rounded up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1748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floor(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rounded down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174875" algn="l"/>
              </a:tabLst>
              <a:defRPr/>
            </a:pP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int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rounded toward 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1748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round(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rounded to nearest integer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>
                <a:tab pos="2174875" algn="l"/>
              </a:tabLst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round(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x</a:t>
            </a:r>
            <a:r>
              <a:rPr kumimoji="0" lang="en-US" sz="2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,</a:t>
            </a:r>
            <a:r>
              <a:rPr kumimoji="0" lang="en-US" sz="2800" b="0" i="1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y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oFontWindows"/>
                <a:ea typeface="+mn-ea"/>
                <a:cs typeface="ProFontWindows"/>
              </a:rPr>
              <a:t>)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x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rounded to nearest multiple of </a:t>
            </a:r>
            <a:r>
              <a:rPr kumimoji="0" lang="en-US" sz="2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54"/>
              </a:spcBef>
              <a:spcAft>
                <a:spcPct val="0"/>
              </a:spcAft>
              <a:buClr>
                <a:srgbClr val="FDA023"/>
              </a:buClr>
              <a:buSzPct val="110000"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	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548576" y="6088811"/>
            <a:ext cx="2419685" cy="37431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oFontWindows" panose="02000409000000000000" pitchFamily="49" charset="0"/>
                <a:ea typeface="+mn-ea"/>
                <a:cs typeface="Monaco"/>
              </a:rPr>
              <a:t>help functions</a:t>
            </a:r>
          </a:p>
        </p:txBody>
      </p:sp>
    </p:spTree>
    <p:extLst>
      <p:ext uri="{BB962C8B-B14F-4D97-AF65-F5344CB8AC3E}">
        <p14:creationId xmlns:p14="http://schemas.microsoft.com/office/powerpoint/2010/main" val="1616768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IHME ppt template_1109">
  <a:themeElements>
    <a:clrScheme name="Custom 6">
      <a:dk1>
        <a:srgbClr val="000000"/>
      </a:dk1>
      <a:lt1>
        <a:srgbClr val="FFFFFF"/>
      </a:lt1>
      <a:dk2>
        <a:srgbClr val="000000"/>
      </a:dk2>
      <a:lt2>
        <a:srgbClr val="5F5F5F"/>
      </a:lt2>
      <a:accent1>
        <a:srgbClr val="5BBB0E"/>
      </a:accent1>
      <a:accent2>
        <a:srgbClr val="308600"/>
      </a:accent2>
      <a:accent3>
        <a:srgbClr val="4B3892"/>
      </a:accent3>
      <a:accent4>
        <a:srgbClr val="A6A6A6"/>
      </a:accent4>
      <a:accent5>
        <a:srgbClr val="16540A"/>
      </a:accent5>
      <a:accent6>
        <a:srgbClr val="CD6F49"/>
      </a:accent6>
      <a:hlink>
        <a:srgbClr val="4D8540"/>
      </a:hlink>
      <a:folHlink>
        <a:srgbClr val="4D854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spcBef>
            <a:spcPts val="54"/>
          </a:spcBef>
          <a:buClr>
            <a:schemeClr val="accent1"/>
          </a:buClr>
          <a:buSzPct val="110000"/>
          <a:defRPr sz="1800" dirty="0" err="1" smtClean="0"/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4C5B52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404C45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IHME ppt template_1109">
  <a:themeElements>
    <a:clrScheme name="Custom 6">
      <a:dk1>
        <a:srgbClr val="000000"/>
      </a:dk1>
      <a:lt1>
        <a:srgbClr val="FFFFFF"/>
      </a:lt1>
      <a:dk2>
        <a:srgbClr val="000000"/>
      </a:dk2>
      <a:lt2>
        <a:srgbClr val="5F5F5F"/>
      </a:lt2>
      <a:accent1>
        <a:srgbClr val="5BBB0E"/>
      </a:accent1>
      <a:accent2>
        <a:srgbClr val="308600"/>
      </a:accent2>
      <a:accent3>
        <a:srgbClr val="4B3892"/>
      </a:accent3>
      <a:accent4>
        <a:srgbClr val="A6A6A6"/>
      </a:accent4>
      <a:accent5>
        <a:srgbClr val="16540A"/>
      </a:accent5>
      <a:accent6>
        <a:srgbClr val="CD6F49"/>
      </a:accent6>
      <a:hlink>
        <a:srgbClr val="4D8540"/>
      </a:hlink>
      <a:folHlink>
        <a:srgbClr val="4D854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spcBef>
            <a:spcPts val="54"/>
          </a:spcBef>
          <a:buClr>
            <a:schemeClr val="accent1"/>
          </a:buClr>
          <a:buSzPct val="110000"/>
          <a:defRPr sz="1800" dirty="0" err="1" smtClean="0"/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4C5B52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404C45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IHME ppt template_1109">
  <a:themeElements>
    <a:clrScheme name="Custom 6">
      <a:dk1>
        <a:srgbClr val="000000"/>
      </a:dk1>
      <a:lt1>
        <a:srgbClr val="FFFFFF"/>
      </a:lt1>
      <a:dk2>
        <a:srgbClr val="000000"/>
      </a:dk2>
      <a:lt2>
        <a:srgbClr val="5F5F5F"/>
      </a:lt2>
      <a:accent1>
        <a:srgbClr val="5BBB0E"/>
      </a:accent1>
      <a:accent2>
        <a:srgbClr val="308600"/>
      </a:accent2>
      <a:accent3>
        <a:srgbClr val="4B3892"/>
      </a:accent3>
      <a:accent4>
        <a:srgbClr val="A6A6A6"/>
      </a:accent4>
      <a:accent5>
        <a:srgbClr val="16540A"/>
      </a:accent5>
      <a:accent6>
        <a:srgbClr val="CD6F49"/>
      </a:accent6>
      <a:hlink>
        <a:srgbClr val="4D8540"/>
      </a:hlink>
      <a:folHlink>
        <a:srgbClr val="4D854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spcBef>
            <a:spcPts val="54"/>
          </a:spcBef>
          <a:buClr>
            <a:schemeClr val="accent1"/>
          </a:buClr>
          <a:buSzPct val="110000"/>
          <a:defRPr sz="1800" dirty="0" err="1" smtClean="0"/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4C5B52"/>
        </a:dk1>
        <a:lt1>
          <a:srgbClr val="FFFFFF"/>
        </a:lt1>
        <a:dk2>
          <a:srgbClr val="000000"/>
        </a:dk2>
        <a:lt2>
          <a:srgbClr val="808080"/>
        </a:lt2>
        <a:accent1>
          <a:srgbClr val="48AA43"/>
        </a:accent1>
        <a:accent2>
          <a:srgbClr val="333399"/>
        </a:accent2>
        <a:accent3>
          <a:srgbClr val="FFFFFF"/>
        </a:accent3>
        <a:accent4>
          <a:srgbClr val="404C45"/>
        </a:accent4>
        <a:accent5>
          <a:srgbClr val="B1D2B0"/>
        </a:accent5>
        <a:accent6>
          <a:srgbClr val="2D2D8A"/>
        </a:accent6>
        <a:hlink>
          <a:srgbClr val="009999"/>
        </a:hlink>
        <a:folHlink>
          <a:srgbClr val="92C67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epi510_R_1</Template>
  <TotalTime>7341</TotalTime>
  <Words>1791</Words>
  <Application>Microsoft Macintosh PowerPoint</Application>
  <PresentationFormat>Widescreen</PresentationFormat>
  <Paragraphs>324</Paragraphs>
  <Slides>41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41</vt:i4>
      </vt:variant>
    </vt:vector>
  </HeadingPairs>
  <TitlesOfParts>
    <vt:vector size="55" baseType="lpstr">
      <vt:lpstr>Segoe UI Semibold</vt:lpstr>
      <vt:lpstr>ProFontWindows</vt:lpstr>
      <vt:lpstr>Calibri</vt:lpstr>
      <vt:lpstr>Segoe UI</vt:lpstr>
      <vt:lpstr>Garamond</vt:lpstr>
      <vt:lpstr>Monaco</vt:lpstr>
      <vt:lpstr>Segoe UI Semilight</vt:lpstr>
      <vt:lpstr>Courier New</vt:lpstr>
      <vt:lpstr>Gotham Light</vt:lpstr>
      <vt:lpstr>Bell MT</vt:lpstr>
      <vt:lpstr>Arial</vt:lpstr>
      <vt:lpstr>IHME ppt template_1109</vt:lpstr>
      <vt:lpstr>1_IHME ppt template_1109</vt:lpstr>
      <vt:lpstr>2_IHME ppt template_1109</vt:lpstr>
      <vt:lpstr>Epi 510: Data management in Stata II</vt:lpstr>
      <vt:lpstr>Date, math, &amp; string functions</vt:lpstr>
      <vt:lpstr>Dates: Four ways to store dates in Stata</vt:lpstr>
      <vt:lpstr>Creating &amp; formatting SIF dates from components</vt:lpstr>
      <vt:lpstr>Creating &amp; formatting SIF dates from HRFs</vt:lpstr>
      <vt:lpstr>Extracting components from SIF dates</vt:lpstr>
      <vt:lpstr>Creating HRFs from SIF dates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</vt:lpstr>
      <vt:lpstr>PowerPoint Presentation</vt:lpstr>
      <vt:lpstr>PowerPoint Presentation</vt:lpstr>
      <vt:lpstr>Numeric-string conversion</vt:lpstr>
      <vt:lpstr>PowerPoint Presentation</vt:lpstr>
      <vt:lpstr>PowerPoint Presentation</vt:lpstr>
      <vt:lpstr>PowerPoint Presentation</vt:lpstr>
      <vt:lpstr>PowerPoint Presentation</vt:lpstr>
      <vt:lpstr>Extended generation functions</vt:lpstr>
      <vt:lpstr>egen generate a new variable using extended generation functions</vt:lpstr>
      <vt:lpstr>PowerPoint Presentation</vt:lpstr>
      <vt:lpstr>Exercise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</vt:lpstr>
      <vt:lpstr>Use tabstat to produce summary statistics of neonatal mortality by year if year&gt;=2000.  Add a bysort prefix to the above command to create separate tables for each region containing summary statistics of neonatal mortality by year.</vt:lpstr>
      <vt:lpstr>PowerPoint Presentation</vt:lpstr>
      <vt:lpstr>PowerPoint Presentation</vt:lpstr>
      <vt:lpstr>by is a powerhouse   we’ll revisit it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Stata</dc:title>
  <dc:creator>Jeff</dc:creator>
  <cp:lastModifiedBy>Susan C. Glenn</cp:lastModifiedBy>
  <cp:revision>10</cp:revision>
  <dcterms:created xsi:type="dcterms:W3CDTF">2013-08-27T19:08:06Z</dcterms:created>
  <dcterms:modified xsi:type="dcterms:W3CDTF">2022-11-17T00:48:34Z</dcterms:modified>
</cp:coreProperties>
</file>